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549" r:id="rId3"/>
    <p:sldId id="525" r:id="rId4"/>
    <p:sldId id="526" r:id="rId5"/>
    <p:sldId id="527" r:id="rId6"/>
    <p:sldId id="528" r:id="rId7"/>
    <p:sldId id="529" r:id="rId8"/>
    <p:sldId id="537" r:id="rId9"/>
    <p:sldId id="539" r:id="rId10"/>
    <p:sldId id="540" r:id="rId11"/>
    <p:sldId id="541" r:id="rId12"/>
    <p:sldId id="542" r:id="rId13"/>
    <p:sldId id="543" r:id="rId14"/>
    <p:sldId id="544" r:id="rId15"/>
    <p:sldId id="545" r:id="rId16"/>
    <p:sldId id="547" r:id="rId17"/>
    <p:sldId id="548" r:id="rId18"/>
    <p:sldId id="489" r:id="rId19"/>
    <p:sldId id="550" r:id="rId20"/>
    <p:sldId id="551" r:id="rId21"/>
    <p:sldId id="552" r:id="rId22"/>
    <p:sldId id="595" r:id="rId23"/>
    <p:sldId id="596" r:id="rId24"/>
    <p:sldId id="597" r:id="rId25"/>
    <p:sldId id="598" r:id="rId26"/>
    <p:sldId id="619" r:id="rId27"/>
    <p:sldId id="620" r:id="rId28"/>
    <p:sldId id="621" r:id="rId29"/>
    <p:sldId id="622" r:id="rId30"/>
    <p:sldId id="623" r:id="rId31"/>
    <p:sldId id="624" r:id="rId32"/>
    <p:sldId id="625" r:id="rId33"/>
    <p:sldId id="626" r:id="rId34"/>
    <p:sldId id="629" r:id="rId35"/>
    <p:sldId id="630" r:id="rId36"/>
    <p:sldId id="631" r:id="rId37"/>
    <p:sldId id="632" r:id="rId38"/>
    <p:sldId id="627" r:id="rId39"/>
    <p:sldId id="628" r:id="rId40"/>
    <p:sldId id="599" r:id="rId41"/>
    <p:sldId id="600" r:id="rId42"/>
    <p:sldId id="617" r:id="rId43"/>
    <p:sldId id="602" r:id="rId44"/>
    <p:sldId id="603" r:id="rId45"/>
    <p:sldId id="604" r:id="rId46"/>
    <p:sldId id="618" r:id="rId47"/>
    <p:sldId id="606" r:id="rId48"/>
    <p:sldId id="607" r:id="rId49"/>
    <p:sldId id="608" r:id="rId50"/>
    <p:sldId id="609" r:id="rId51"/>
    <p:sldId id="612" r:id="rId52"/>
    <p:sldId id="579" r:id="rId53"/>
    <p:sldId id="580" r:id="rId54"/>
    <p:sldId id="581" r:id="rId55"/>
    <p:sldId id="582" r:id="rId56"/>
    <p:sldId id="583" r:id="rId57"/>
    <p:sldId id="584" r:id="rId58"/>
    <p:sldId id="585" r:id="rId59"/>
  </p:sldIdLst>
  <p:sldSz cx="12192000" cy="6858000"/>
  <p:notesSz cx="12192000" cy="6858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7" autoAdjust="0"/>
    <p:restoredTop sz="78581" autoAdjust="0"/>
  </p:normalViewPr>
  <p:slideViewPr>
    <p:cSldViewPr>
      <p:cViewPr varScale="1">
        <p:scale>
          <a:sx n="62" d="100"/>
          <a:sy n="62" d="100"/>
        </p:scale>
        <p:origin x="830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17/7/2019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85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3704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761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133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329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1254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457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9178" y="2209800"/>
            <a:ext cx="8166036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Deep Learning for</a:t>
            </a:r>
            <a:r>
              <a:rPr lang="en-SG" sz="2400" dirty="0">
                <a:solidFill>
                  <a:srgbClr val="FFFFFF"/>
                </a:solidFill>
                <a:latin typeface="Arial"/>
                <a:cs typeface="Arial"/>
              </a:rPr>
              <a:t> Natural Language Processing: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36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endParaRPr lang="en-SG"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220" dirty="0">
                <a:solidFill>
                  <a:srgbClr val="FFFFFF"/>
                </a:solidFill>
                <a:latin typeface="Arial"/>
                <a:cs typeface="Arial"/>
              </a:rPr>
              <a:t>Rang Nguyen </a:t>
            </a:r>
            <a:endParaRPr lang="en-SG" sz="3000" spc="-17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D8DD-299D-4B8E-AD2B-46CDFF8C1FF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5556" y="1244004"/>
            <a:ext cx="7642580" cy="5004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3601" y="1244003"/>
            <a:ext cx="8534387" cy="44449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2263" y="1244004"/>
            <a:ext cx="9002191" cy="5004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853438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Neural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200" dirty="0">
                <a:solidFill>
                  <a:srgbClr val="3A87FF"/>
                </a:solidFill>
              </a:rPr>
              <a:t>-</a:t>
            </a:r>
            <a:r>
              <a:rPr spc="-535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20240" y="6453114"/>
            <a:ext cx="18034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</a:pPr>
            <a:r>
              <a:rPr sz="1400" spc="-185" dirty="0">
                <a:latin typeface="DejaVu Sans"/>
                <a:cs typeface="DejaVu Sans"/>
              </a:rPr>
              <a:t>23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6127" y="1368172"/>
            <a:ext cx="9058910" cy="5488305"/>
          </a:xfrm>
          <a:custGeom>
            <a:avLst/>
            <a:gdLst/>
            <a:ahLst/>
            <a:cxnLst/>
            <a:rect l="l" t="t" r="r" b="b"/>
            <a:pathLst>
              <a:path w="9058910" h="5488305">
                <a:moveTo>
                  <a:pt x="0" y="0"/>
                </a:moveTo>
                <a:lnTo>
                  <a:pt x="9058328" y="0"/>
                </a:lnTo>
                <a:lnTo>
                  <a:pt x="9058328" y="5487914"/>
                </a:lnTo>
                <a:lnTo>
                  <a:pt x="0" y="54879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52089" y="1169003"/>
            <a:ext cx="6866985" cy="5626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0063E6-A696-401C-8848-883CCB661AE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450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600" y="829225"/>
            <a:ext cx="3223259" cy="2875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674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8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6692" y="1549858"/>
            <a:ext cx="6403944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4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Traditional: Phrases</a:t>
            </a:r>
          </a:p>
          <a:p>
            <a:pPr marL="355600">
              <a:lnSpc>
                <a:spcPts val="2840"/>
              </a:lnSpc>
            </a:pPr>
            <a:r>
              <a:rPr sz="3200" dirty="0">
                <a:latin typeface="+mj-lt"/>
                <a:cs typeface="DejaVu Sans"/>
              </a:rPr>
              <a:t>Discrete categories like NP, VP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85800" y="3596132"/>
            <a:ext cx="6934548" cy="303377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Deep Learning:</a:t>
            </a:r>
          </a:p>
          <a:p>
            <a:pPr marL="698500" marR="5080" lvl="1" indent="-228600">
              <a:lnSpc>
                <a:spcPts val="2820"/>
              </a:lnSpc>
              <a:spcBef>
                <a:spcPts val="76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Every word and every phrase  is a vector</a:t>
            </a:r>
          </a:p>
          <a:p>
            <a:pPr marL="698500" marR="186690" lvl="1" indent="-228600">
              <a:lnSpc>
                <a:spcPct val="101499"/>
              </a:lnSpc>
              <a:spcBef>
                <a:spcPts val="47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a neural network combines  two vectors into one vector</a:t>
            </a:r>
          </a:p>
          <a:p>
            <a:pPr marL="698500" lvl="1" indent="-228600">
              <a:spcBef>
                <a:spcPts val="5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Socher et al. 2011</a:t>
            </a:r>
          </a:p>
        </p:txBody>
      </p:sp>
      <p:sp>
        <p:nvSpPr>
          <p:cNvPr id="6" name="object 6"/>
          <p:cNvSpPr/>
          <p:nvPr/>
        </p:nvSpPr>
        <p:spPr>
          <a:xfrm>
            <a:off x="7620348" y="3671521"/>
            <a:ext cx="3274745" cy="2774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103AE9A-E508-4334-B57E-5ED8AE2F92B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4353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10665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Semantics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062229"/>
            <a:ext cx="6858000" cy="2398349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Traditional: Lambda calculus</a:t>
            </a:r>
          </a:p>
          <a:p>
            <a:pPr marL="698500" lvl="1" indent="-228600">
              <a:spcBef>
                <a:spcPts val="4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Carefully engineered functions</a:t>
            </a:r>
          </a:p>
          <a:p>
            <a:pPr marL="698500" marR="300355" lvl="1" indent="-228600">
              <a:lnSpc>
                <a:spcPts val="2820"/>
              </a:lnSpc>
              <a:spcBef>
                <a:spcPts val="76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Take as inputs speciﬁc other  functions</a:t>
            </a:r>
          </a:p>
          <a:p>
            <a:pPr marL="698500" marR="699135" lvl="1" indent="-228600">
              <a:lnSpc>
                <a:spcPct val="101499"/>
              </a:lnSpc>
              <a:spcBef>
                <a:spcPts val="47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No notion of similarity or  fuzziness of language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0789" y="3766678"/>
            <a:ext cx="6751878" cy="284808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2800" dirty="0">
                <a:latin typeface="+mj-lt"/>
                <a:cs typeface="DejaVu Sans"/>
              </a:rPr>
              <a:t>Deep Learning:</a:t>
            </a:r>
          </a:p>
          <a:p>
            <a:pPr marL="698500" marR="186690" lvl="1" indent="-228600">
              <a:lnSpc>
                <a:spcPct val="101499"/>
              </a:lnSpc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lang="en-SG" sz="2800" dirty="0">
                <a:cs typeface="DejaVu Sans"/>
              </a:rPr>
              <a:t>Every phrase  and every logical expression  is a vector</a:t>
            </a:r>
            <a:endParaRPr lang="en-SG" sz="2800" dirty="0">
              <a:latin typeface="+mj-lt"/>
              <a:cs typeface="DejaVu Sans"/>
            </a:endParaRPr>
          </a:p>
          <a:p>
            <a:pPr marL="698500" marR="186690" lvl="1" indent="-228600">
              <a:lnSpc>
                <a:spcPct val="101499"/>
              </a:lnSpc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lang="en-SG" sz="2800" dirty="0">
                <a:cs typeface="DejaVu Sans"/>
              </a:rPr>
              <a:t>a neural network combines  two vectors into one vector</a:t>
            </a:r>
            <a:endParaRPr sz="2800" dirty="0">
              <a:latin typeface="+mj-lt"/>
              <a:cs typeface="DejaVu Sans"/>
            </a:endParaRPr>
          </a:p>
          <a:p>
            <a:pPr marL="698500" lvl="1" indent="-228600">
              <a:spcBef>
                <a:spcPts val="595"/>
              </a:spcBef>
              <a:buClr>
                <a:srgbClr val="3A87FF"/>
              </a:buClr>
              <a:buFont typeface="Times New Roman"/>
              <a:buChar char="•"/>
              <a:tabLst>
                <a:tab pos="241300" algn="l"/>
              </a:tabLst>
            </a:pPr>
            <a:r>
              <a:rPr sz="2800" dirty="0">
                <a:latin typeface="+mj-lt"/>
                <a:cs typeface="DejaVu Sans"/>
              </a:rPr>
              <a:t>Bowman et al. 2014</a:t>
            </a:r>
          </a:p>
        </p:txBody>
      </p:sp>
      <p:sp>
        <p:nvSpPr>
          <p:cNvPr id="5" name="object 5"/>
          <p:cNvSpPr/>
          <p:nvPr/>
        </p:nvSpPr>
        <p:spPr>
          <a:xfrm>
            <a:off x="7853653" y="1172779"/>
            <a:ext cx="3537816" cy="1973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653693" y="4114800"/>
            <a:ext cx="895350" cy="166712"/>
          </a:xfrm>
          <a:prstGeom prst="rect">
            <a:avLst/>
          </a:prstGeom>
          <a:solidFill>
            <a:srgbClr val="A5FF8A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325"/>
              </a:lnSpc>
            </a:pPr>
            <a:r>
              <a:rPr sz="1250" i="1" dirty="0">
                <a:latin typeface="Arial"/>
                <a:cs typeface="Arial"/>
              </a:rPr>
              <a:t>P </a:t>
            </a:r>
            <a:r>
              <a:rPr sz="1250" spc="65" dirty="0">
                <a:latin typeface="Verdana"/>
                <a:cs typeface="Verdana"/>
              </a:rPr>
              <a:t>(</a:t>
            </a:r>
            <a:r>
              <a:rPr sz="1250" spc="65" dirty="0">
                <a:latin typeface="Trebuchet MS"/>
                <a:cs typeface="Trebuchet MS"/>
              </a:rPr>
              <a:t>@</a:t>
            </a:r>
            <a:r>
              <a:rPr sz="1250" spc="65" dirty="0">
                <a:latin typeface="Verdana"/>
                <a:cs typeface="Verdana"/>
              </a:rPr>
              <a:t>)=</a:t>
            </a:r>
            <a:r>
              <a:rPr sz="1250" spc="-305" dirty="0">
                <a:latin typeface="Verdana"/>
                <a:cs typeface="Verdana"/>
              </a:rPr>
              <a:t> </a:t>
            </a:r>
            <a:r>
              <a:rPr sz="1250" spc="-90" dirty="0">
                <a:latin typeface="Verdana"/>
                <a:cs typeface="Verdana"/>
              </a:rPr>
              <a:t>0</a:t>
            </a:r>
            <a:r>
              <a:rPr sz="1250" i="1" spc="-90" dirty="0">
                <a:latin typeface="Arial"/>
                <a:cs typeface="Arial"/>
              </a:rPr>
              <a:t>.</a:t>
            </a:r>
            <a:r>
              <a:rPr sz="1250" spc="-90" dirty="0">
                <a:latin typeface="Verdana"/>
                <a:cs typeface="Verdana"/>
              </a:rPr>
              <a:t>8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076351" y="4296718"/>
            <a:ext cx="50165" cy="285115"/>
          </a:xfrm>
          <a:custGeom>
            <a:avLst/>
            <a:gdLst/>
            <a:ahLst/>
            <a:cxnLst/>
            <a:rect l="l" t="t" r="r" b="b"/>
            <a:pathLst>
              <a:path w="50165" h="285114">
                <a:moveTo>
                  <a:pt x="28575" y="75564"/>
                </a:moveTo>
                <a:lnTo>
                  <a:pt x="21386" y="75564"/>
                </a:lnTo>
                <a:lnTo>
                  <a:pt x="21386" y="284949"/>
                </a:lnTo>
                <a:lnTo>
                  <a:pt x="28575" y="284949"/>
                </a:lnTo>
                <a:lnTo>
                  <a:pt x="28575" y="75564"/>
                </a:lnTo>
                <a:close/>
              </a:path>
              <a:path w="50165" h="285114">
                <a:moveTo>
                  <a:pt x="24980" y="0"/>
                </a:moveTo>
                <a:lnTo>
                  <a:pt x="21077" y="18888"/>
                </a:lnTo>
                <a:lnTo>
                  <a:pt x="15614" y="37777"/>
                </a:lnTo>
                <a:lnTo>
                  <a:pt x="8589" y="56669"/>
                </a:lnTo>
                <a:lnTo>
                  <a:pt x="0" y="75564"/>
                </a:lnTo>
                <a:lnTo>
                  <a:pt x="49961" y="75564"/>
                </a:lnTo>
                <a:lnTo>
                  <a:pt x="41377" y="56669"/>
                </a:lnTo>
                <a:lnTo>
                  <a:pt x="34351" y="37777"/>
                </a:lnTo>
                <a:lnTo>
                  <a:pt x="28885" y="18888"/>
                </a:lnTo>
                <a:lnTo>
                  <a:pt x="249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30493" y="4570755"/>
            <a:ext cx="2541905" cy="193040"/>
          </a:xfrm>
          <a:custGeom>
            <a:avLst/>
            <a:gdLst/>
            <a:ahLst/>
            <a:cxnLst/>
            <a:rect l="l" t="t" r="r" b="b"/>
            <a:pathLst>
              <a:path w="2541904" h="193039">
                <a:moveTo>
                  <a:pt x="0" y="192801"/>
                </a:moveTo>
                <a:lnTo>
                  <a:pt x="2541689" y="192801"/>
                </a:lnTo>
                <a:lnTo>
                  <a:pt x="2541689" y="0"/>
                </a:lnTo>
                <a:lnTo>
                  <a:pt x="0" y="0"/>
                </a:lnTo>
                <a:lnTo>
                  <a:pt x="0" y="192801"/>
                </a:lnTo>
                <a:close/>
              </a:path>
            </a:pathLst>
          </a:custGeom>
          <a:solidFill>
            <a:srgbClr val="FFC8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54272" y="4531014"/>
            <a:ext cx="2494280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25" dirty="0">
                <a:latin typeface="Georgia"/>
                <a:cs typeface="Georgia"/>
              </a:rPr>
              <a:t>all </a:t>
            </a:r>
            <a:r>
              <a:rPr sz="1250" spc="-50" dirty="0">
                <a:latin typeface="Georgia"/>
                <a:cs typeface="Georgia"/>
              </a:rPr>
              <a:t>reptiles </a:t>
            </a:r>
            <a:r>
              <a:rPr sz="1250" spc="-30" dirty="0">
                <a:latin typeface="Georgia"/>
                <a:cs typeface="Georgia"/>
              </a:rPr>
              <a:t>walk </a:t>
            </a:r>
            <a:r>
              <a:rPr sz="1250" i="1" spc="-70" dirty="0">
                <a:latin typeface="Trebuchet MS"/>
                <a:cs typeface="Trebuchet MS"/>
              </a:rPr>
              <a:t>vs. </a:t>
            </a:r>
            <a:r>
              <a:rPr sz="1250" spc="-60" dirty="0">
                <a:latin typeface="Georgia"/>
                <a:cs typeface="Georgia"/>
              </a:rPr>
              <a:t>some turtles</a:t>
            </a:r>
            <a:r>
              <a:rPr sz="1250" spc="-30" dirty="0">
                <a:latin typeface="Georgia"/>
                <a:cs typeface="Georgia"/>
              </a:rPr>
              <a:t> </a:t>
            </a: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33117" y="4091361"/>
            <a:ext cx="1189355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40" dirty="0">
                <a:latin typeface="Georgia"/>
                <a:cs typeface="Georgia"/>
              </a:rPr>
              <a:t>Softmax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40" dirty="0">
                <a:latin typeface="Georgia"/>
                <a:cs typeface="Georgia"/>
              </a:rPr>
              <a:t>classifier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05351" y="4441578"/>
            <a:ext cx="829310" cy="3975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240"/>
              </a:spcBef>
            </a:pPr>
            <a:r>
              <a:rPr sz="1250" spc="-50" dirty="0">
                <a:latin typeface="Georgia"/>
                <a:cs typeface="Georgia"/>
              </a:rPr>
              <a:t>Comparison  </a:t>
            </a:r>
            <a:r>
              <a:rPr sz="1250" spc="-35" dirty="0">
                <a:latin typeface="Georgia"/>
                <a:cs typeface="Georgia"/>
              </a:rPr>
              <a:t>N(T)N</a:t>
            </a:r>
            <a:r>
              <a:rPr sz="1250" spc="-70" dirty="0">
                <a:latin typeface="Georgia"/>
                <a:cs typeface="Georgia"/>
              </a:rPr>
              <a:t> </a:t>
            </a:r>
            <a:r>
              <a:rPr sz="1250" spc="-35" dirty="0">
                <a:latin typeface="Georgia"/>
                <a:cs typeface="Georgia"/>
              </a:rPr>
              <a:t>layer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05351" y="5007574"/>
            <a:ext cx="861694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50" dirty="0">
                <a:latin typeface="Georgia"/>
                <a:cs typeface="Georgia"/>
              </a:rPr>
              <a:t>Composition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05352" y="5186425"/>
            <a:ext cx="573405" cy="3975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455"/>
              </a:lnSpc>
              <a:spcBef>
                <a:spcPts val="114"/>
              </a:spcBef>
            </a:pPr>
            <a:r>
              <a:rPr sz="1250" spc="-35" dirty="0">
                <a:latin typeface="Georgia"/>
                <a:cs typeface="Georgia"/>
              </a:rPr>
              <a:t>RN(T)N</a:t>
            </a:r>
            <a:endParaRPr sz="1250">
              <a:latin typeface="Georgia"/>
              <a:cs typeface="Georgia"/>
            </a:endParaRPr>
          </a:p>
          <a:p>
            <a:pPr marL="12700">
              <a:lnSpc>
                <a:spcPts val="1455"/>
              </a:lnSpc>
            </a:pPr>
            <a:r>
              <a:rPr sz="1250" spc="-40" dirty="0">
                <a:latin typeface="Georgia"/>
                <a:cs typeface="Georgia"/>
              </a:rPr>
              <a:t>layers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52909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47"/>
                </a:lnTo>
                <a:lnTo>
                  <a:pt x="308806" y="13202"/>
                </a:lnTo>
                <a:lnTo>
                  <a:pt x="289113" y="17865"/>
                </a:lnTo>
                <a:lnTo>
                  <a:pt x="268554" y="21235"/>
                </a:lnTo>
                <a:lnTo>
                  <a:pt x="280416" y="38943"/>
                </a:lnTo>
                <a:lnTo>
                  <a:pt x="0" y="224991"/>
                </a:lnTo>
                <a:lnTo>
                  <a:pt x="3987" y="230944"/>
                </a:lnTo>
                <a:lnTo>
                  <a:pt x="284403" y="44895"/>
                </a:lnTo>
                <a:lnTo>
                  <a:pt x="307383" y="44895"/>
                </a:lnTo>
                <a:lnTo>
                  <a:pt x="319195" y="28715"/>
                </a:lnTo>
                <a:lnTo>
                  <a:pt x="331959" y="13711"/>
                </a:lnTo>
                <a:lnTo>
                  <a:pt x="345592" y="0"/>
                </a:lnTo>
                <a:close/>
              </a:path>
              <a:path w="346075" h="231139">
                <a:moveTo>
                  <a:pt x="307383" y="44895"/>
                </a:moveTo>
                <a:lnTo>
                  <a:pt x="284403" y="44895"/>
                </a:lnTo>
                <a:lnTo>
                  <a:pt x="296265" y="62602"/>
                </a:lnTo>
                <a:lnTo>
                  <a:pt x="307383" y="44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93600" y="5824590"/>
            <a:ext cx="322580" cy="193040"/>
          </a:xfrm>
          <a:custGeom>
            <a:avLst/>
            <a:gdLst/>
            <a:ahLst/>
            <a:cxnLst/>
            <a:rect l="l" t="t" r="r" b="b"/>
            <a:pathLst>
              <a:path w="322579" h="193039">
                <a:moveTo>
                  <a:pt x="0" y="192801"/>
                </a:moveTo>
                <a:lnTo>
                  <a:pt x="322576" y="192801"/>
                </a:lnTo>
                <a:lnTo>
                  <a:pt x="322576" y="0"/>
                </a:lnTo>
                <a:lnTo>
                  <a:pt x="0" y="0"/>
                </a:lnTo>
                <a:lnTo>
                  <a:pt x="0" y="192801"/>
                </a:lnTo>
                <a:close/>
              </a:path>
            </a:pathLst>
          </a:custGeom>
          <a:solidFill>
            <a:srgbClr val="F5F7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61343" y="5801339"/>
            <a:ext cx="187325" cy="207107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4"/>
              </a:spcBef>
            </a:pPr>
            <a:r>
              <a:rPr sz="1250" spc="-25" dirty="0">
                <a:latin typeface="Georgia"/>
                <a:cs typeface="Georgia"/>
              </a:rPr>
              <a:t>all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98717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48" y="44895"/>
                </a:moveTo>
                <a:lnTo>
                  <a:pt x="61188" y="44895"/>
                </a:lnTo>
                <a:lnTo>
                  <a:pt x="341604" y="230944"/>
                </a:lnTo>
                <a:lnTo>
                  <a:pt x="345592" y="224991"/>
                </a:lnTo>
                <a:lnTo>
                  <a:pt x="74148" y="44895"/>
                </a:lnTo>
                <a:close/>
              </a:path>
              <a:path w="346075" h="231139">
                <a:moveTo>
                  <a:pt x="0" y="0"/>
                </a:moveTo>
                <a:lnTo>
                  <a:pt x="13633" y="13711"/>
                </a:lnTo>
                <a:lnTo>
                  <a:pt x="26396" y="28715"/>
                </a:lnTo>
                <a:lnTo>
                  <a:pt x="38294" y="45012"/>
                </a:lnTo>
                <a:lnTo>
                  <a:pt x="49326" y="62602"/>
                </a:lnTo>
                <a:lnTo>
                  <a:pt x="61188" y="44895"/>
                </a:lnTo>
                <a:lnTo>
                  <a:pt x="74148" y="44895"/>
                </a:lnTo>
                <a:lnTo>
                  <a:pt x="65176" y="38943"/>
                </a:lnTo>
                <a:lnTo>
                  <a:pt x="77038" y="21235"/>
                </a:lnTo>
                <a:lnTo>
                  <a:pt x="56478" y="17865"/>
                </a:lnTo>
                <a:lnTo>
                  <a:pt x="36785" y="13202"/>
                </a:lnTo>
                <a:lnTo>
                  <a:pt x="17959" y="72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37872" y="5824590"/>
            <a:ext cx="608965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305"/>
              </a:lnSpc>
            </a:pPr>
            <a:r>
              <a:rPr sz="1250" spc="-50" dirty="0">
                <a:latin typeface="Georgia"/>
                <a:cs typeface="Georgia"/>
              </a:rPr>
              <a:t>reptiles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82411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50"/>
                </a:lnTo>
                <a:lnTo>
                  <a:pt x="308806" y="13208"/>
                </a:lnTo>
                <a:lnTo>
                  <a:pt x="289113" y="17870"/>
                </a:lnTo>
                <a:lnTo>
                  <a:pt x="268554" y="21234"/>
                </a:lnTo>
                <a:lnTo>
                  <a:pt x="280415" y="38950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90" y="44894"/>
                </a:lnTo>
                <a:lnTo>
                  <a:pt x="319200" y="28719"/>
                </a:lnTo>
                <a:lnTo>
                  <a:pt x="331964" y="13713"/>
                </a:lnTo>
                <a:lnTo>
                  <a:pt x="345592" y="0"/>
                </a:lnTo>
                <a:close/>
              </a:path>
              <a:path w="346075" h="231139">
                <a:moveTo>
                  <a:pt x="307390" y="44894"/>
                </a:moveTo>
                <a:lnTo>
                  <a:pt x="284403" y="44894"/>
                </a:lnTo>
                <a:lnTo>
                  <a:pt x="296265" y="62611"/>
                </a:lnTo>
                <a:lnTo>
                  <a:pt x="307390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86882" y="5397143"/>
            <a:ext cx="795655" cy="166712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57785">
              <a:lnSpc>
                <a:spcPts val="1305"/>
              </a:lnSpc>
            </a:pPr>
            <a:r>
              <a:rPr sz="1250" spc="-25" dirty="0">
                <a:latin typeface="Georgia"/>
                <a:cs typeface="Georgia"/>
              </a:rPr>
              <a:t>all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50" dirty="0">
                <a:latin typeface="Georgia"/>
                <a:cs typeface="Georgia"/>
              </a:rPr>
              <a:t>reptiles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28219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4"/>
                </a:moveTo>
                <a:lnTo>
                  <a:pt x="61201" y="44894"/>
                </a:lnTo>
                <a:lnTo>
                  <a:pt x="341617" y="230949"/>
                </a:lnTo>
                <a:lnTo>
                  <a:pt x="345605" y="224993"/>
                </a:lnTo>
                <a:lnTo>
                  <a:pt x="74135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34" y="13713"/>
                </a:lnTo>
                <a:lnTo>
                  <a:pt x="26401" y="28719"/>
                </a:lnTo>
                <a:lnTo>
                  <a:pt x="38299" y="45018"/>
                </a:lnTo>
                <a:lnTo>
                  <a:pt x="49326" y="62611"/>
                </a:lnTo>
                <a:lnTo>
                  <a:pt x="61201" y="44894"/>
                </a:lnTo>
                <a:lnTo>
                  <a:pt x="74135" y="44894"/>
                </a:lnTo>
                <a:lnTo>
                  <a:pt x="65176" y="38950"/>
                </a:lnTo>
                <a:lnTo>
                  <a:pt x="77038" y="21234"/>
                </a:lnTo>
                <a:lnTo>
                  <a:pt x="56485" y="17870"/>
                </a:lnTo>
                <a:lnTo>
                  <a:pt x="36795" y="13208"/>
                </a:lnTo>
                <a:lnTo>
                  <a:pt x="17966" y="7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403161" y="5397143"/>
            <a:ext cx="537845" cy="179536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ts val="1435"/>
              </a:lnSpc>
            </a:pPr>
            <a:r>
              <a:rPr sz="1250" spc="-30" dirty="0">
                <a:latin typeface="Georgia"/>
                <a:cs typeface="Georgia"/>
              </a:rPr>
              <a:t>walk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40322" y="4766896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605" y="0"/>
                </a:moveTo>
                <a:lnTo>
                  <a:pt x="327638" y="7248"/>
                </a:lnTo>
                <a:lnTo>
                  <a:pt x="308810" y="13203"/>
                </a:lnTo>
                <a:lnTo>
                  <a:pt x="289119" y="17864"/>
                </a:lnTo>
                <a:lnTo>
                  <a:pt x="268566" y="21234"/>
                </a:lnTo>
                <a:lnTo>
                  <a:pt x="280428" y="38938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95" y="44894"/>
                </a:lnTo>
                <a:lnTo>
                  <a:pt x="319203" y="28719"/>
                </a:lnTo>
                <a:lnTo>
                  <a:pt x="331970" y="13713"/>
                </a:lnTo>
                <a:lnTo>
                  <a:pt x="345605" y="0"/>
                </a:lnTo>
                <a:close/>
              </a:path>
              <a:path w="346075" h="231139">
                <a:moveTo>
                  <a:pt x="307395" y="44894"/>
                </a:moveTo>
                <a:lnTo>
                  <a:pt x="284403" y="44894"/>
                </a:lnTo>
                <a:lnTo>
                  <a:pt x="296278" y="62611"/>
                </a:lnTo>
                <a:lnTo>
                  <a:pt x="307395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87326" y="4998199"/>
            <a:ext cx="1110615" cy="166712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38735">
              <a:lnSpc>
                <a:spcPts val="1305"/>
              </a:lnSpc>
            </a:pPr>
            <a:r>
              <a:rPr sz="1250" spc="-25" dirty="0">
                <a:latin typeface="Georgia"/>
                <a:cs typeface="Georgia"/>
              </a:rPr>
              <a:t>all </a:t>
            </a:r>
            <a:r>
              <a:rPr sz="1250" spc="-50" dirty="0">
                <a:latin typeface="Georgia"/>
                <a:cs typeface="Georgia"/>
              </a:rPr>
              <a:t>reptiles</a:t>
            </a:r>
            <a:r>
              <a:rPr sz="1250" dirty="0">
                <a:latin typeface="Georgia"/>
                <a:cs typeface="Georgia"/>
              </a:rPr>
              <a:t> </a:t>
            </a:r>
            <a:r>
              <a:rPr sz="1250" spc="-30" dirty="0">
                <a:latin typeface="Georgia"/>
                <a:cs typeface="Georgia"/>
              </a:rPr>
              <a:t>walk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42504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605" y="0"/>
                </a:moveTo>
                <a:lnTo>
                  <a:pt x="327638" y="7247"/>
                </a:lnTo>
                <a:lnTo>
                  <a:pt x="308810" y="13202"/>
                </a:lnTo>
                <a:lnTo>
                  <a:pt x="289119" y="17865"/>
                </a:lnTo>
                <a:lnTo>
                  <a:pt x="268566" y="21235"/>
                </a:lnTo>
                <a:lnTo>
                  <a:pt x="280428" y="38943"/>
                </a:lnTo>
                <a:lnTo>
                  <a:pt x="0" y="224991"/>
                </a:lnTo>
                <a:lnTo>
                  <a:pt x="3987" y="230944"/>
                </a:lnTo>
                <a:lnTo>
                  <a:pt x="284403" y="44895"/>
                </a:lnTo>
                <a:lnTo>
                  <a:pt x="307391" y="44895"/>
                </a:lnTo>
                <a:lnTo>
                  <a:pt x="319203" y="28715"/>
                </a:lnTo>
                <a:lnTo>
                  <a:pt x="331970" y="13711"/>
                </a:lnTo>
                <a:lnTo>
                  <a:pt x="345605" y="0"/>
                </a:lnTo>
                <a:close/>
              </a:path>
              <a:path w="346075" h="231139">
                <a:moveTo>
                  <a:pt x="307391" y="44895"/>
                </a:moveTo>
                <a:lnTo>
                  <a:pt x="284403" y="44895"/>
                </a:lnTo>
                <a:lnTo>
                  <a:pt x="296278" y="62602"/>
                </a:lnTo>
                <a:lnTo>
                  <a:pt x="307391" y="448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011630" y="5824590"/>
            <a:ext cx="466090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290"/>
              </a:lnSpc>
            </a:pPr>
            <a:r>
              <a:rPr sz="1250" spc="-60" dirty="0">
                <a:latin typeface="Georgia"/>
                <a:cs typeface="Georgia"/>
              </a:rPr>
              <a:t>some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688325" y="5593284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5"/>
                </a:moveTo>
                <a:lnTo>
                  <a:pt x="61188" y="44895"/>
                </a:lnTo>
                <a:lnTo>
                  <a:pt x="341604" y="230944"/>
                </a:lnTo>
                <a:lnTo>
                  <a:pt x="345592" y="224991"/>
                </a:lnTo>
                <a:lnTo>
                  <a:pt x="74135" y="44895"/>
                </a:lnTo>
                <a:close/>
              </a:path>
              <a:path w="346075" h="231139">
                <a:moveTo>
                  <a:pt x="0" y="0"/>
                </a:moveTo>
                <a:lnTo>
                  <a:pt x="13627" y="13711"/>
                </a:lnTo>
                <a:lnTo>
                  <a:pt x="26392" y="28715"/>
                </a:lnTo>
                <a:lnTo>
                  <a:pt x="38292" y="45012"/>
                </a:lnTo>
                <a:lnTo>
                  <a:pt x="49326" y="62602"/>
                </a:lnTo>
                <a:lnTo>
                  <a:pt x="61188" y="44895"/>
                </a:lnTo>
                <a:lnTo>
                  <a:pt x="74135" y="44895"/>
                </a:lnTo>
                <a:lnTo>
                  <a:pt x="65163" y="38943"/>
                </a:lnTo>
                <a:lnTo>
                  <a:pt x="77025" y="21235"/>
                </a:lnTo>
                <a:lnTo>
                  <a:pt x="56473" y="17865"/>
                </a:lnTo>
                <a:lnTo>
                  <a:pt x="36783" y="13202"/>
                </a:lnTo>
                <a:lnTo>
                  <a:pt x="17959" y="724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91665" y="5824590"/>
            <a:ext cx="537845" cy="179536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66040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turtles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72018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345592" y="0"/>
                </a:moveTo>
                <a:lnTo>
                  <a:pt x="327633" y="7250"/>
                </a:lnTo>
                <a:lnTo>
                  <a:pt x="308806" y="13208"/>
                </a:lnTo>
                <a:lnTo>
                  <a:pt x="289113" y="17870"/>
                </a:lnTo>
                <a:lnTo>
                  <a:pt x="268554" y="21234"/>
                </a:lnTo>
                <a:lnTo>
                  <a:pt x="280416" y="38950"/>
                </a:lnTo>
                <a:lnTo>
                  <a:pt x="0" y="224993"/>
                </a:lnTo>
                <a:lnTo>
                  <a:pt x="3987" y="230949"/>
                </a:lnTo>
                <a:lnTo>
                  <a:pt x="284403" y="44894"/>
                </a:lnTo>
                <a:lnTo>
                  <a:pt x="307388" y="44894"/>
                </a:lnTo>
                <a:lnTo>
                  <a:pt x="319195" y="28719"/>
                </a:lnTo>
                <a:lnTo>
                  <a:pt x="331959" y="13713"/>
                </a:lnTo>
                <a:lnTo>
                  <a:pt x="345592" y="0"/>
                </a:lnTo>
                <a:close/>
              </a:path>
              <a:path w="346075" h="231139">
                <a:moveTo>
                  <a:pt x="307388" y="44894"/>
                </a:moveTo>
                <a:lnTo>
                  <a:pt x="284403" y="44894"/>
                </a:lnTo>
                <a:lnTo>
                  <a:pt x="296265" y="62611"/>
                </a:lnTo>
                <a:lnTo>
                  <a:pt x="307388" y="448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26375" y="5397143"/>
            <a:ext cx="895350" cy="179536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some</a:t>
            </a:r>
            <a:r>
              <a:rPr sz="1250" spc="-20" dirty="0">
                <a:latin typeface="Georgia"/>
                <a:cs typeface="Georgia"/>
              </a:rPr>
              <a:t> </a:t>
            </a:r>
            <a:r>
              <a:rPr sz="1250" spc="-60" dirty="0">
                <a:latin typeface="Georgia"/>
                <a:cs typeface="Georgia"/>
              </a:rPr>
              <a:t>turtles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117827" y="5194340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35" y="44894"/>
                </a:moveTo>
                <a:lnTo>
                  <a:pt x="61188" y="44894"/>
                </a:lnTo>
                <a:lnTo>
                  <a:pt x="341604" y="230949"/>
                </a:lnTo>
                <a:lnTo>
                  <a:pt x="345592" y="224993"/>
                </a:lnTo>
                <a:lnTo>
                  <a:pt x="74135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33" y="13713"/>
                </a:lnTo>
                <a:lnTo>
                  <a:pt x="26396" y="28719"/>
                </a:lnTo>
                <a:lnTo>
                  <a:pt x="38294" y="45018"/>
                </a:lnTo>
                <a:lnTo>
                  <a:pt x="49326" y="62611"/>
                </a:lnTo>
                <a:lnTo>
                  <a:pt x="61188" y="44894"/>
                </a:lnTo>
                <a:lnTo>
                  <a:pt x="74135" y="44894"/>
                </a:lnTo>
                <a:lnTo>
                  <a:pt x="65176" y="38950"/>
                </a:lnTo>
                <a:lnTo>
                  <a:pt x="77038" y="21234"/>
                </a:lnTo>
                <a:lnTo>
                  <a:pt x="56478" y="17870"/>
                </a:lnTo>
                <a:lnTo>
                  <a:pt x="36785" y="13208"/>
                </a:lnTo>
                <a:lnTo>
                  <a:pt x="17959" y="72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64346" y="5397143"/>
            <a:ext cx="394335" cy="166712"/>
          </a:xfrm>
          <a:prstGeom prst="rect">
            <a:avLst/>
          </a:prstGeom>
          <a:solidFill>
            <a:srgbClr val="F5F7C4"/>
          </a:solidFill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1290"/>
              </a:lnSpc>
            </a:pP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616748" y="4766896"/>
            <a:ext cx="346075" cy="231140"/>
          </a:xfrm>
          <a:custGeom>
            <a:avLst/>
            <a:gdLst/>
            <a:ahLst/>
            <a:cxnLst/>
            <a:rect l="l" t="t" r="r" b="b"/>
            <a:pathLst>
              <a:path w="346075" h="231139">
                <a:moveTo>
                  <a:pt x="74153" y="44894"/>
                </a:moveTo>
                <a:lnTo>
                  <a:pt x="61188" y="44894"/>
                </a:lnTo>
                <a:lnTo>
                  <a:pt x="341604" y="230949"/>
                </a:lnTo>
                <a:lnTo>
                  <a:pt x="345592" y="224993"/>
                </a:lnTo>
                <a:lnTo>
                  <a:pt x="74153" y="44894"/>
                </a:lnTo>
                <a:close/>
              </a:path>
              <a:path w="346075" h="231139">
                <a:moveTo>
                  <a:pt x="0" y="0"/>
                </a:moveTo>
                <a:lnTo>
                  <a:pt x="13627" y="13713"/>
                </a:lnTo>
                <a:lnTo>
                  <a:pt x="26392" y="28719"/>
                </a:lnTo>
                <a:lnTo>
                  <a:pt x="38292" y="45018"/>
                </a:lnTo>
                <a:lnTo>
                  <a:pt x="49326" y="62611"/>
                </a:lnTo>
                <a:lnTo>
                  <a:pt x="61188" y="44894"/>
                </a:lnTo>
                <a:lnTo>
                  <a:pt x="74153" y="44894"/>
                </a:lnTo>
                <a:lnTo>
                  <a:pt x="65176" y="38938"/>
                </a:lnTo>
                <a:lnTo>
                  <a:pt x="77038" y="21234"/>
                </a:lnTo>
                <a:lnTo>
                  <a:pt x="56478" y="17864"/>
                </a:lnTo>
                <a:lnTo>
                  <a:pt x="36785" y="13203"/>
                </a:lnTo>
                <a:lnTo>
                  <a:pt x="17959" y="72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333753" y="4998199"/>
            <a:ext cx="1253490" cy="179536"/>
          </a:xfrm>
          <a:prstGeom prst="rect">
            <a:avLst/>
          </a:prstGeom>
          <a:solidFill>
            <a:srgbClr val="BBEBFF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435"/>
              </a:lnSpc>
            </a:pPr>
            <a:r>
              <a:rPr sz="1250" spc="-60" dirty="0">
                <a:latin typeface="Georgia"/>
                <a:cs typeface="Georgia"/>
              </a:rPr>
              <a:t>some turtles</a:t>
            </a:r>
            <a:r>
              <a:rPr sz="1250" spc="40" dirty="0">
                <a:latin typeface="Georgia"/>
                <a:cs typeface="Georgia"/>
              </a:rPr>
              <a:t> </a:t>
            </a:r>
            <a:r>
              <a:rPr sz="1250" spc="-55" dirty="0">
                <a:latin typeface="Georgia"/>
                <a:cs typeface="Georgia"/>
              </a:rPr>
              <a:t>move</a:t>
            </a:r>
            <a:endParaRPr sz="1250">
              <a:latin typeface="Georgia"/>
              <a:cs typeface="Georgia"/>
            </a:endParaRP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D8648FC-6901-433F-8021-84A21DCBCAA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32805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4999" y="304800"/>
            <a:ext cx="1036319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170" dirty="0">
                <a:solidFill>
                  <a:srgbClr val="3A87FF"/>
                </a:solidFill>
              </a:rPr>
              <a:t>Applications: </a:t>
            </a:r>
            <a:r>
              <a:rPr spc="-180" dirty="0">
                <a:solidFill>
                  <a:srgbClr val="3A87FF"/>
                </a:solidFill>
              </a:rPr>
              <a:t>Sentiment</a:t>
            </a:r>
            <a:r>
              <a:rPr spc="-345" dirty="0">
                <a:solidFill>
                  <a:srgbClr val="3A87FF"/>
                </a:solidFill>
              </a:rPr>
              <a:t> </a:t>
            </a:r>
            <a:r>
              <a:rPr spc="-145" dirty="0">
                <a:solidFill>
                  <a:srgbClr val="3A87FF"/>
                </a:solidFill>
              </a:rPr>
              <a:t>Analysis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09600" y="1295400"/>
            <a:ext cx="10896600" cy="21087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6875" marR="5080" indent="-342900">
              <a:lnSpc>
                <a:spcPct val="99000"/>
              </a:lnSpc>
              <a:spcBef>
                <a:spcPts val="125"/>
              </a:spcBef>
              <a:buClr>
                <a:srgbClr val="CC0000"/>
              </a:buClr>
              <a:buFont typeface="Times New Roman"/>
              <a:buChar char="•"/>
              <a:tabLst>
                <a:tab pos="396240" algn="l"/>
                <a:tab pos="396875" algn="l"/>
              </a:tabLst>
            </a:pPr>
            <a:r>
              <a:rPr sz="2800" b="0" dirty="0">
                <a:solidFill>
                  <a:schemeClr val="tx1"/>
                </a:solidFill>
                <a:latin typeface="+mj-lt"/>
              </a:rPr>
              <a:t>Traditional: Curated sentiment dictionaries combined with either  bag-of-words representations (ignoring word order) or hand-designed negation features (ain’t gonna capture everything)</a:t>
            </a:r>
          </a:p>
          <a:p>
            <a:pPr marL="396875" marR="13970" indent="-342900">
              <a:lnSpc>
                <a:spcPts val="2820"/>
              </a:lnSpc>
              <a:spcBef>
                <a:spcPts val="740"/>
              </a:spcBef>
              <a:buClr>
                <a:srgbClr val="CC0000"/>
              </a:buClr>
              <a:buFont typeface="Times New Roman"/>
              <a:buChar char="•"/>
              <a:tabLst>
                <a:tab pos="396240" algn="l"/>
                <a:tab pos="396875" algn="l"/>
              </a:tabLst>
            </a:pPr>
            <a:r>
              <a:rPr sz="2800" b="0" dirty="0">
                <a:solidFill>
                  <a:schemeClr val="tx1"/>
                </a:solidFill>
                <a:latin typeface="+mj-lt"/>
              </a:rPr>
              <a:t>Same deep learning model that was used for morphology, syntax  and logical semantics can be used! </a:t>
            </a:r>
            <a:r>
              <a:rPr lang="en-SG" sz="2800" b="0" dirty="0">
                <a:solidFill>
                  <a:schemeClr val="tx1"/>
                </a:solidFill>
                <a:latin typeface="+mj-lt"/>
              </a:rPr>
              <a:t>-&gt;</a:t>
            </a:r>
            <a:r>
              <a:rPr sz="2800" b="0" dirty="0" err="1">
                <a:solidFill>
                  <a:schemeClr val="tx1"/>
                </a:solidFill>
                <a:latin typeface="+mj-lt"/>
              </a:rPr>
              <a:t>RecursiveNN</a:t>
            </a:r>
            <a:r>
              <a:rPr lang="en-SG" sz="2800" b="0" dirty="0">
                <a:solidFill>
                  <a:schemeClr val="tx1"/>
                </a:solidFill>
                <a:latin typeface="+mj-lt"/>
              </a:rPr>
              <a:t>!</a:t>
            </a:r>
            <a:endParaRPr sz="2800" b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0" y="3505200"/>
            <a:ext cx="7922684" cy="3114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2C0B-0452-4AD4-A73F-4F311A968CE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89285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26440" y="309650"/>
            <a:ext cx="5331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Question</a:t>
            </a:r>
            <a:r>
              <a:rPr spc="-27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Answering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125220"/>
            <a:ext cx="1051560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Common: A lot of feature engineering to capture world and  other knowledge, e.g. regular expressions, Berant et al. (2014)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3243071"/>
            <a:ext cx="10287000" cy="124393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2820"/>
              </a:lnSpc>
              <a:spcBef>
                <a:spcPts val="24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DL: Same deep learning model that was used for morphology,  syntax, logical semantics and sentiment can be used!</a:t>
            </a:r>
          </a:p>
          <a:p>
            <a:pPr marL="355600" indent="-342900"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Facts are stored in vectors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044284" y="2562535"/>
          <a:ext cx="2152014" cy="429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7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4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Regular</a:t>
                      </a:r>
                      <a:r>
                        <a:rPr sz="95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dirty="0">
                          <a:latin typeface="Times New Roman"/>
                          <a:cs typeface="Times New Roman"/>
                        </a:rPr>
                        <a:t>Exp.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marL="106680">
                        <a:lnSpc>
                          <a:spcPts val="955"/>
                        </a:lnSpc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Wh-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word</a:t>
                      </a:r>
                      <a:r>
                        <a:rPr sz="95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subjective?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ts val="1115"/>
                        </a:lnSpc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Wh- </a:t>
                      </a:r>
                      <a:r>
                        <a:rPr sz="950" spc="-5" dirty="0">
                          <a:latin typeface="Times New Roman"/>
                          <a:cs typeface="Times New Roman"/>
                        </a:rPr>
                        <a:t>word</a:t>
                      </a:r>
                      <a:r>
                        <a:rPr sz="95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dirty="0">
                          <a:latin typeface="Times New Roman"/>
                          <a:cs typeface="Times New Roman"/>
                        </a:rPr>
                        <a:t>object?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9855">
                        <a:lnSpc>
                          <a:spcPts val="955"/>
                        </a:lnSpc>
                      </a:pPr>
                      <a:r>
                        <a:rPr sz="950" spc="4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GENT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09855">
                        <a:lnSpc>
                          <a:spcPts val="1115"/>
                        </a:lnSpc>
                      </a:pPr>
                      <a:r>
                        <a:rPr sz="950" spc="4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HEME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4150538" y="2199986"/>
            <a:ext cx="1969770" cy="295910"/>
          </a:xfrm>
          <a:custGeom>
            <a:avLst/>
            <a:gdLst/>
            <a:ahLst/>
            <a:cxnLst/>
            <a:rect l="l" t="t" r="r" b="b"/>
            <a:pathLst>
              <a:path w="1969770" h="295910">
                <a:moveTo>
                  <a:pt x="1969349" y="0"/>
                </a:moveTo>
                <a:lnTo>
                  <a:pt x="1969349" y="147921"/>
                </a:lnTo>
                <a:lnTo>
                  <a:pt x="0" y="147921"/>
                </a:lnTo>
                <a:lnTo>
                  <a:pt x="0" y="295841"/>
                </a:lnTo>
              </a:path>
            </a:pathLst>
          </a:custGeom>
          <a:ln w="13862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392169" y="2562536"/>
          <a:ext cx="3362325" cy="581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5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5415">
                <a:tc>
                  <a:txBody>
                    <a:bodyPr/>
                    <a:lstStyle/>
                    <a:p>
                      <a:pPr marL="106680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Condition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>
                        <a:lnSpc>
                          <a:spcPts val="980"/>
                        </a:lnSpc>
                      </a:pPr>
                      <a:r>
                        <a:rPr sz="950" b="1" dirty="0">
                          <a:latin typeface="Times New Roman"/>
                          <a:cs typeface="Times New Roman"/>
                        </a:rPr>
                        <a:t>Regular</a:t>
                      </a:r>
                      <a:r>
                        <a:rPr sz="950" b="1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950" b="1" dirty="0">
                          <a:latin typeface="Times New Roman"/>
                          <a:cs typeface="Times New Roman"/>
                        </a:rPr>
                        <a:t>Exp.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609">
                <a:tc>
                  <a:txBody>
                    <a:bodyPr/>
                    <a:lstStyle/>
                    <a:p>
                      <a:pPr marL="109855" marR="129539" indent="-3175">
                        <a:lnSpc>
                          <a:spcPts val="1090"/>
                        </a:lnSpc>
                        <a:spcBef>
                          <a:spcPts val="20"/>
                        </a:spcBef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default  </a:t>
                      </a:r>
                      <a:r>
                        <a:rPr sz="750" spc="50" dirty="0">
                          <a:latin typeface="Times New Roman"/>
                          <a:cs typeface="Times New Roman"/>
                        </a:rPr>
                        <a:t>DIRECT  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PREVENT</a:t>
                      </a:r>
                      <a:endParaRPr sz="75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314" marR="1536065">
                        <a:lnSpc>
                          <a:spcPts val="1090"/>
                        </a:lnSpc>
                        <a:spcBef>
                          <a:spcPts val="20"/>
                        </a:spcBef>
                      </a:pPr>
                      <a:r>
                        <a:rPr sz="950" spc="2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950" spc="4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750" spc="2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ABL</a:t>
                      </a:r>
                      <a:r>
                        <a:rPr sz="75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950" i="1" spc="2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5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5" dirty="0">
                          <a:latin typeface="Times New Roman"/>
                          <a:cs typeface="Times New Roman"/>
                        </a:rPr>
                        <a:t>UPE</a:t>
                      </a:r>
                      <a:r>
                        <a:rPr sz="750" spc="2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95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baseline="34188" dirty="0">
                          <a:latin typeface="Arial"/>
                          <a:cs typeface="Arial"/>
                        </a:rPr>
                        <a:t>+  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ts val="1065"/>
                        </a:lnSpc>
                      </a:pP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spc="60" baseline="34188" dirty="0">
                          <a:latin typeface="DejaVu Sans"/>
                          <a:cs typeface="DejaVu Sans"/>
                        </a:rPr>
                        <a:t>⇤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REVENT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(E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NABLE</a:t>
                      </a:r>
                      <a:r>
                        <a:rPr sz="950" i="1" spc="40" dirty="0">
                          <a:latin typeface="Arial"/>
                          <a:cs typeface="Arial"/>
                        </a:rPr>
                        <a:t>|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750" spc="40" dirty="0">
                          <a:latin typeface="Times New Roman"/>
                          <a:cs typeface="Times New Roman"/>
                        </a:rPr>
                        <a:t>UPER</a:t>
                      </a:r>
                      <a:r>
                        <a:rPr sz="950" spc="40" dirty="0">
                          <a:latin typeface="Times New Roman"/>
                          <a:cs typeface="Times New Roman"/>
                        </a:rPr>
                        <a:t>)</a:t>
                      </a:r>
                      <a:r>
                        <a:rPr sz="975" spc="60" baseline="34188" dirty="0">
                          <a:latin typeface="DejaVu Sans"/>
                          <a:cs typeface="DejaVu Sans"/>
                        </a:rPr>
                        <a:t>⇤</a:t>
                      </a:r>
                      <a:endParaRPr sz="975" baseline="34188">
                        <a:latin typeface="DejaVu Sans"/>
                        <a:cs typeface="DejaVu Sans"/>
                      </a:endParaRPr>
                    </a:p>
                  </a:txBody>
                  <a:tcPr marL="0" marR="0" marT="254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119888" y="2199986"/>
            <a:ext cx="1969770" cy="295910"/>
          </a:xfrm>
          <a:custGeom>
            <a:avLst/>
            <a:gdLst/>
            <a:ahLst/>
            <a:cxnLst/>
            <a:rect l="l" t="t" r="r" b="b"/>
            <a:pathLst>
              <a:path w="1969770" h="295910">
                <a:moveTo>
                  <a:pt x="0" y="0"/>
                </a:moveTo>
                <a:lnTo>
                  <a:pt x="0" y="147921"/>
                </a:lnTo>
                <a:lnTo>
                  <a:pt x="1969350" y="147921"/>
                </a:lnTo>
                <a:lnTo>
                  <a:pt x="1969350" y="295841"/>
                </a:lnTo>
              </a:path>
            </a:pathLst>
          </a:custGeom>
          <a:ln w="13862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529189" y="1963590"/>
            <a:ext cx="3171825" cy="3797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525" algn="ctr">
              <a:spcBef>
                <a:spcPts val="180"/>
              </a:spcBef>
            </a:pPr>
            <a:r>
              <a:rPr sz="950" dirty="0">
                <a:latin typeface="Times New Roman"/>
                <a:cs typeface="Times New Roman"/>
              </a:rPr>
              <a:t>Is main </a:t>
            </a:r>
            <a:r>
              <a:rPr sz="950" spc="-5" dirty="0">
                <a:latin typeface="Times New Roman"/>
                <a:cs typeface="Times New Roman"/>
              </a:rPr>
              <a:t>verb</a:t>
            </a:r>
            <a:r>
              <a:rPr sz="950" spc="-1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trigger?</a:t>
            </a:r>
            <a:endParaRPr sz="950">
              <a:latin typeface="Times New Roman"/>
              <a:cs typeface="Times New Roman"/>
            </a:endParaRPr>
          </a:p>
          <a:p>
            <a:pPr algn="ctr">
              <a:spcBef>
                <a:spcPts val="120"/>
              </a:spcBef>
              <a:tabLst>
                <a:tab pos="2963545" algn="l"/>
              </a:tabLst>
            </a:pPr>
            <a:r>
              <a:rPr sz="1200" i="1" spc="-105" dirty="0">
                <a:latin typeface="Times New Roman"/>
                <a:cs typeface="Times New Roman"/>
              </a:rPr>
              <a:t>Y</a:t>
            </a:r>
            <a:r>
              <a:rPr sz="1200" i="1" spc="10" dirty="0">
                <a:latin typeface="Times New Roman"/>
                <a:cs typeface="Times New Roman"/>
              </a:rPr>
              <a:t>es</a:t>
            </a:r>
            <a:r>
              <a:rPr sz="1200" i="1" dirty="0">
                <a:latin typeface="Times New Roman"/>
                <a:cs typeface="Times New Roman"/>
              </a:rPr>
              <a:t>	</a:t>
            </a:r>
            <a:r>
              <a:rPr sz="1200" i="1" spc="15" dirty="0">
                <a:latin typeface="Times New Roman"/>
                <a:cs typeface="Times New Roman"/>
              </a:rPr>
              <a:t>No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04638" y="3986657"/>
            <a:ext cx="4477867" cy="2871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8E87D1-A3C9-4AE8-94BB-4C8C4D58DBB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33881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7007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14" dirty="0">
                <a:solidFill>
                  <a:srgbClr val="3A87FF"/>
                </a:solidFill>
              </a:rPr>
              <a:t>Machine</a:t>
            </a:r>
            <a:r>
              <a:rPr spc="-30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534671"/>
            <a:ext cx="5749098" cy="208518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Many levels of translation  have been tried in the past:</a:t>
            </a:r>
          </a:p>
          <a:p>
            <a:pPr>
              <a:spcBef>
                <a:spcPts val="20"/>
              </a:spcBef>
              <a:buClr>
                <a:srgbClr val="CC0000"/>
              </a:buClr>
              <a:buFont typeface="Times New Roman"/>
              <a:buChar char="•"/>
            </a:pPr>
            <a:endParaRPr sz="4000" dirty="0">
              <a:latin typeface="+mj-lt"/>
              <a:cs typeface="Times New Roman"/>
            </a:endParaRPr>
          </a:p>
          <a:p>
            <a:pPr marL="355600" marR="14604" indent="-342900">
              <a:lnSpc>
                <a:spcPts val="282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Traditional MT systems are  very large complex systems</a:t>
            </a:r>
          </a:p>
        </p:txBody>
      </p:sp>
      <p:sp>
        <p:nvSpPr>
          <p:cNvPr id="5" name="object 5"/>
          <p:cNvSpPr/>
          <p:nvPr/>
        </p:nvSpPr>
        <p:spPr>
          <a:xfrm>
            <a:off x="6800131" y="1111022"/>
            <a:ext cx="3867869" cy="3294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6A112-409B-4B58-A863-E7690880545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8950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1424" y="111516"/>
            <a:ext cx="52291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14" dirty="0">
                <a:solidFill>
                  <a:srgbClr val="3A87FF"/>
                </a:solidFill>
              </a:rPr>
              <a:t>Machine</a:t>
            </a:r>
            <a:r>
              <a:rPr spc="-30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399" y="1509109"/>
            <a:ext cx="10439400" cy="397416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Source sentence mapped to vector, then output sentence  generated.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4399" y="4119372"/>
            <a:ext cx="10515601" cy="1746632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79120" indent="-342900">
              <a:lnSpc>
                <a:spcPts val="2820"/>
              </a:lnSpc>
              <a:spcBef>
                <a:spcPts val="24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Sequence to Sequence Learning with Neural Networks by  Sutskever et al. 2014; Luong et al. 2016</a:t>
            </a:r>
          </a:p>
          <a:p>
            <a:pPr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36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About to replace very complex hand engineered architectures</a:t>
            </a:r>
          </a:p>
        </p:txBody>
      </p:sp>
      <p:sp>
        <p:nvSpPr>
          <p:cNvPr id="5" name="object 5"/>
          <p:cNvSpPr/>
          <p:nvPr/>
        </p:nvSpPr>
        <p:spPr>
          <a:xfrm>
            <a:off x="2520807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5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5033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5418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45621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5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0435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5249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0062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1" y="249597"/>
                </a:lnTo>
                <a:lnTo>
                  <a:pt x="528461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4876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9709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94523" y="2959303"/>
            <a:ext cx="528955" cy="250190"/>
          </a:xfrm>
          <a:custGeom>
            <a:avLst/>
            <a:gdLst/>
            <a:ahLst/>
            <a:cxnLst/>
            <a:rect l="l" t="t" r="r" b="b"/>
            <a:pathLst>
              <a:path w="528954" h="250189">
                <a:moveTo>
                  <a:pt x="0" y="249597"/>
                </a:moveTo>
                <a:lnTo>
                  <a:pt x="528469" y="249597"/>
                </a:lnTo>
                <a:lnTo>
                  <a:pt x="528469" y="0"/>
                </a:lnTo>
                <a:lnTo>
                  <a:pt x="0" y="0"/>
                </a:lnTo>
                <a:lnTo>
                  <a:pt x="0" y="249597"/>
                </a:lnTo>
                <a:close/>
              </a:path>
            </a:pathLst>
          </a:custGeom>
          <a:ln w="13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49261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5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58205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4075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5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3019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9847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70231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34661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95045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98889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07832" y="3044672"/>
            <a:ext cx="79230" cy="78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3722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2646" y="3044672"/>
            <a:ext cx="79230" cy="78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59474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9859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4308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44692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33935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94320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09121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69506" y="3217001"/>
            <a:ext cx="79230" cy="78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258748" y="3272839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19133" y="3217001"/>
            <a:ext cx="79230" cy="78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48535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57481" y="3044672"/>
            <a:ext cx="79211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3349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82293" y="3044672"/>
            <a:ext cx="79230" cy="78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98183" y="3084099"/>
            <a:ext cx="332105" cy="0"/>
          </a:xfrm>
          <a:custGeom>
            <a:avLst/>
            <a:gdLst/>
            <a:ahLst/>
            <a:cxnLst/>
            <a:rect l="l" t="t" r="r" b="b"/>
            <a:pathLst>
              <a:path w="332104">
                <a:moveTo>
                  <a:pt x="0" y="0"/>
                </a:moveTo>
                <a:lnTo>
                  <a:pt x="332036" y="0"/>
                </a:lnTo>
              </a:path>
            </a:pathLst>
          </a:custGeom>
          <a:ln w="13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907107" y="3044672"/>
            <a:ext cx="79230" cy="788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58748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19133" y="2560172"/>
            <a:ext cx="79230" cy="78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33935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294320" y="2560172"/>
            <a:ext cx="79230" cy="78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09121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69506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84308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44692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53090" y="3692195"/>
            <a:ext cx="75467" cy="815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7776" y="3692195"/>
            <a:ext cx="58419" cy="81915"/>
          </a:xfrm>
          <a:custGeom>
            <a:avLst/>
            <a:gdLst/>
            <a:ahLst/>
            <a:cxnLst/>
            <a:rect l="l" t="t" r="r" b="b"/>
            <a:pathLst>
              <a:path w="58419" h="81914">
                <a:moveTo>
                  <a:pt x="36766" y="0"/>
                </a:moveTo>
                <a:lnTo>
                  <a:pt x="0" y="0"/>
                </a:lnTo>
                <a:lnTo>
                  <a:pt x="0" y="81559"/>
                </a:lnTo>
                <a:lnTo>
                  <a:pt x="38557" y="81559"/>
                </a:lnTo>
                <a:lnTo>
                  <a:pt x="45593" y="79578"/>
                </a:lnTo>
                <a:lnTo>
                  <a:pt x="53929" y="72859"/>
                </a:lnTo>
                <a:lnTo>
                  <a:pt x="10921" y="72859"/>
                </a:lnTo>
                <a:lnTo>
                  <a:pt x="10921" y="42418"/>
                </a:lnTo>
                <a:lnTo>
                  <a:pt x="51556" y="42418"/>
                </a:lnTo>
                <a:lnTo>
                  <a:pt x="50533" y="41135"/>
                </a:lnTo>
                <a:lnTo>
                  <a:pt x="46380" y="38696"/>
                </a:lnTo>
                <a:lnTo>
                  <a:pt x="41020" y="37541"/>
                </a:lnTo>
                <a:lnTo>
                  <a:pt x="45491" y="36817"/>
                </a:lnTo>
                <a:lnTo>
                  <a:pt x="48882" y="34975"/>
                </a:lnTo>
                <a:lnTo>
                  <a:pt x="49878" y="33705"/>
                </a:lnTo>
                <a:lnTo>
                  <a:pt x="10921" y="33705"/>
                </a:lnTo>
                <a:lnTo>
                  <a:pt x="10921" y="8686"/>
                </a:lnTo>
                <a:lnTo>
                  <a:pt x="52354" y="8686"/>
                </a:lnTo>
                <a:lnTo>
                  <a:pt x="43268" y="1739"/>
                </a:lnTo>
                <a:lnTo>
                  <a:pt x="36766" y="0"/>
                </a:lnTo>
                <a:close/>
              </a:path>
              <a:path w="58419" h="81914">
                <a:moveTo>
                  <a:pt x="51556" y="42418"/>
                </a:moveTo>
                <a:lnTo>
                  <a:pt x="34658" y="42418"/>
                </a:lnTo>
                <a:lnTo>
                  <a:pt x="38950" y="43649"/>
                </a:lnTo>
                <a:lnTo>
                  <a:pt x="44526" y="48577"/>
                </a:lnTo>
                <a:lnTo>
                  <a:pt x="45923" y="52400"/>
                </a:lnTo>
                <a:lnTo>
                  <a:pt x="45923" y="62763"/>
                </a:lnTo>
                <a:lnTo>
                  <a:pt x="44526" y="66598"/>
                </a:lnTo>
                <a:lnTo>
                  <a:pt x="38950" y="71615"/>
                </a:lnTo>
                <a:lnTo>
                  <a:pt x="34658" y="72859"/>
                </a:lnTo>
                <a:lnTo>
                  <a:pt x="53929" y="72859"/>
                </a:lnTo>
                <a:lnTo>
                  <a:pt x="55473" y="71615"/>
                </a:lnTo>
                <a:lnTo>
                  <a:pt x="57937" y="65989"/>
                </a:lnTo>
                <a:lnTo>
                  <a:pt x="57937" y="53149"/>
                </a:lnTo>
                <a:lnTo>
                  <a:pt x="56464" y="48526"/>
                </a:lnTo>
                <a:lnTo>
                  <a:pt x="51556" y="42418"/>
                </a:lnTo>
                <a:close/>
              </a:path>
              <a:path w="58419" h="81914">
                <a:moveTo>
                  <a:pt x="52354" y="8686"/>
                </a:moveTo>
                <a:lnTo>
                  <a:pt x="32969" y="8686"/>
                </a:lnTo>
                <a:lnTo>
                  <a:pt x="37045" y="9728"/>
                </a:lnTo>
                <a:lnTo>
                  <a:pt x="42405" y="13881"/>
                </a:lnTo>
                <a:lnTo>
                  <a:pt x="43738" y="17018"/>
                </a:lnTo>
                <a:lnTo>
                  <a:pt x="43738" y="25438"/>
                </a:lnTo>
                <a:lnTo>
                  <a:pt x="42405" y="28562"/>
                </a:lnTo>
                <a:lnTo>
                  <a:pt x="37045" y="32677"/>
                </a:lnTo>
                <a:lnTo>
                  <a:pt x="32969" y="33705"/>
                </a:lnTo>
                <a:lnTo>
                  <a:pt x="49878" y="33705"/>
                </a:lnTo>
                <a:lnTo>
                  <a:pt x="53505" y="29083"/>
                </a:lnTo>
                <a:lnTo>
                  <a:pt x="54579" y="25438"/>
                </a:lnTo>
                <a:lnTo>
                  <a:pt x="54673" y="13690"/>
                </a:lnTo>
                <a:lnTo>
                  <a:pt x="52387" y="87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01591" y="3690024"/>
            <a:ext cx="66738" cy="848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73345" y="370850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5" h="60325">
                <a:moveTo>
                  <a:pt x="69989" y="0"/>
                </a:moveTo>
                <a:lnTo>
                  <a:pt x="0" y="25361"/>
                </a:lnTo>
                <a:lnTo>
                  <a:pt x="0" y="34455"/>
                </a:lnTo>
                <a:lnTo>
                  <a:pt x="69989" y="59804"/>
                </a:lnTo>
                <a:lnTo>
                  <a:pt x="69989" y="49885"/>
                </a:lnTo>
                <a:lnTo>
                  <a:pt x="13652" y="29959"/>
                </a:lnTo>
                <a:lnTo>
                  <a:pt x="69989" y="9956"/>
                </a:lnTo>
                <a:lnTo>
                  <a:pt x="699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68938" y="3690024"/>
            <a:ext cx="218363" cy="848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06961" y="370850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5" h="60325">
                <a:moveTo>
                  <a:pt x="0" y="0"/>
                </a:moveTo>
                <a:lnTo>
                  <a:pt x="0" y="9956"/>
                </a:lnTo>
                <a:lnTo>
                  <a:pt x="56248" y="29959"/>
                </a:lnTo>
                <a:lnTo>
                  <a:pt x="0" y="49885"/>
                </a:lnTo>
                <a:lnTo>
                  <a:pt x="0" y="59804"/>
                </a:lnTo>
                <a:lnTo>
                  <a:pt x="69989" y="34455"/>
                </a:lnTo>
                <a:lnTo>
                  <a:pt x="69989" y="253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59474" y="2616010"/>
            <a:ext cx="0" cy="343535"/>
          </a:xfrm>
          <a:custGeom>
            <a:avLst/>
            <a:gdLst/>
            <a:ahLst/>
            <a:cxnLst/>
            <a:rect l="l" t="t" r="r" b="b"/>
            <a:pathLst>
              <a:path h="343535">
                <a:moveTo>
                  <a:pt x="0" y="343288"/>
                </a:moveTo>
                <a:lnTo>
                  <a:pt x="0" y="0"/>
                </a:lnTo>
              </a:path>
            </a:pathLst>
          </a:custGeom>
          <a:ln w="13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19859" y="2560172"/>
            <a:ext cx="79230" cy="78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16525" y="2411375"/>
            <a:ext cx="103911" cy="815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41363" y="3692195"/>
            <a:ext cx="103886" cy="815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447955" y="2404809"/>
            <a:ext cx="70002" cy="8155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2768" y="3692195"/>
            <a:ext cx="70002" cy="815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99831" y="3692195"/>
            <a:ext cx="70002" cy="8155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31211" y="3692195"/>
            <a:ext cx="66725" cy="815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74991" y="2411375"/>
            <a:ext cx="70002" cy="8155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06397" y="2411375"/>
            <a:ext cx="66725" cy="8155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79218" y="242768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4" h="60325">
                <a:moveTo>
                  <a:pt x="70015" y="0"/>
                </a:moveTo>
                <a:lnTo>
                  <a:pt x="0" y="25374"/>
                </a:lnTo>
                <a:lnTo>
                  <a:pt x="0" y="34442"/>
                </a:lnTo>
                <a:lnTo>
                  <a:pt x="70015" y="59829"/>
                </a:lnTo>
                <a:lnTo>
                  <a:pt x="70015" y="49885"/>
                </a:lnTo>
                <a:lnTo>
                  <a:pt x="13665" y="29959"/>
                </a:lnTo>
                <a:lnTo>
                  <a:pt x="70015" y="9944"/>
                </a:lnTo>
                <a:lnTo>
                  <a:pt x="70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174823" y="2409203"/>
            <a:ext cx="218351" cy="848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412834" y="2427682"/>
            <a:ext cx="70485" cy="60325"/>
          </a:xfrm>
          <a:custGeom>
            <a:avLst/>
            <a:gdLst/>
            <a:ahLst/>
            <a:cxnLst/>
            <a:rect l="l" t="t" r="r" b="b"/>
            <a:pathLst>
              <a:path w="70484" h="60325">
                <a:moveTo>
                  <a:pt x="0" y="0"/>
                </a:moveTo>
                <a:lnTo>
                  <a:pt x="0" y="9944"/>
                </a:lnTo>
                <a:lnTo>
                  <a:pt x="56248" y="29959"/>
                </a:lnTo>
                <a:lnTo>
                  <a:pt x="0" y="49885"/>
                </a:lnTo>
                <a:lnTo>
                  <a:pt x="0" y="59829"/>
                </a:lnTo>
                <a:lnTo>
                  <a:pt x="70015" y="34442"/>
                </a:lnTo>
                <a:lnTo>
                  <a:pt x="70015" y="253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Footer Placeholder 69">
            <a:extLst>
              <a:ext uri="{FF2B5EF4-FFF2-40B4-BE49-F238E27FC236}">
                <a16:creationId xmlns:a16="http://schemas.microsoft.com/office/drawing/2014/main" id="{D2F49DF2-5C52-4D18-B81B-1BA2F86655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61902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9072" y="275591"/>
            <a:ext cx="91414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>
                <a:solidFill>
                  <a:srgbClr val="3A87FF"/>
                </a:solidFill>
              </a:rPr>
              <a:t>Representation </a:t>
            </a:r>
            <a:r>
              <a:rPr spc="-165" dirty="0">
                <a:solidFill>
                  <a:srgbClr val="3A87FF"/>
                </a:solidFill>
              </a:rPr>
              <a:t>for </a:t>
            </a:r>
            <a:r>
              <a:rPr spc="-150" dirty="0">
                <a:solidFill>
                  <a:srgbClr val="3A87FF"/>
                </a:solidFill>
              </a:rPr>
              <a:t>all </a:t>
            </a:r>
            <a:r>
              <a:rPr spc="-195" dirty="0">
                <a:solidFill>
                  <a:srgbClr val="3A87FF"/>
                </a:solidFill>
              </a:rPr>
              <a:t>levels:</a:t>
            </a:r>
            <a:r>
              <a:rPr spc="-52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19200"/>
            <a:ext cx="10363200" cy="7514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28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We will learn in the next </a:t>
            </a:r>
            <a:r>
              <a:rPr lang="en-SG" sz="2800" dirty="0">
                <a:latin typeface="+mj-lt"/>
                <a:cs typeface="DejaVu Sans"/>
              </a:rPr>
              <a:t>part</a:t>
            </a:r>
            <a:r>
              <a:rPr sz="2800" dirty="0">
                <a:latin typeface="+mj-lt"/>
                <a:cs typeface="DejaVu Sans"/>
              </a:rPr>
              <a:t> how we can learn vector  representations for words and what they actually </a:t>
            </a:r>
            <a:r>
              <a:rPr sz="2800" b="1" dirty="0">
                <a:latin typeface="+mj-lt"/>
                <a:cs typeface="Trebuchet MS"/>
              </a:rPr>
              <a:t>represent.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43200" y="2224365"/>
            <a:ext cx="624840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5BD99-81AE-4719-A227-AFF4DD39149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301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Word Embedding: </a:t>
            </a:r>
            <a:r>
              <a:rPr lang="en-SG" spc="-125" dirty="0" err="1">
                <a:solidFill>
                  <a:srgbClr val="FFFFFF"/>
                </a:solidFill>
              </a:rPr>
              <a:t>Word2Vec</a:t>
            </a:r>
            <a:endParaRPr spc="-165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09D9A-BAFF-4F07-A8F8-FB1166BFC0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196960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62204"/>
            <a:ext cx="10896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</a:t>
            </a:r>
            <a:r>
              <a:rPr spc="-250" dirty="0">
                <a:solidFill>
                  <a:srgbClr val="3A87FF"/>
                </a:solidFill>
              </a:rPr>
              <a:t> </a:t>
            </a:r>
            <a:r>
              <a:rPr spc="-120" dirty="0">
                <a:solidFill>
                  <a:srgbClr val="3A87FF"/>
                </a:solidFill>
              </a:rPr>
              <a:t>do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we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represent</a:t>
            </a:r>
            <a:r>
              <a:rPr spc="-24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the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meaning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35" dirty="0">
                <a:solidFill>
                  <a:srgbClr val="3A87FF"/>
                </a:solidFill>
              </a:rPr>
              <a:t>of</a:t>
            </a:r>
            <a:r>
              <a:rPr spc="-245" dirty="0">
                <a:solidFill>
                  <a:srgbClr val="3A87FF"/>
                </a:solidFill>
              </a:rPr>
              <a:t> </a:t>
            </a:r>
            <a:r>
              <a:rPr spc="-125" dirty="0">
                <a:solidFill>
                  <a:srgbClr val="3A87FF"/>
                </a:solidFill>
              </a:rPr>
              <a:t>a</a:t>
            </a:r>
            <a:r>
              <a:rPr spc="-240" dirty="0">
                <a:solidFill>
                  <a:srgbClr val="3A87FF"/>
                </a:solidFill>
              </a:rPr>
              <a:t> </a:t>
            </a:r>
            <a:r>
              <a:rPr spc="-105" dirty="0">
                <a:solidFill>
                  <a:srgbClr val="3A87FF"/>
                </a:solidFill>
              </a:rPr>
              <a:t>word?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295400"/>
            <a:ext cx="11049000" cy="4545475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840"/>
              </a:spcBef>
            </a:pPr>
            <a:r>
              <a:rPr sz="3200" dirty="0">
                <a:latin typeface="+mj-lt"/>
                <a:cs typeface="DejaVu Sans"/>
              </a:rPr>
              <a:t>Deﬁnition: </a:t>
            </a:r>
            <a:r>
              <a:rPr sz="3200" b="1" dirty="0">
                <a:latin typeface="+mj-lt"/>
                <a:cs typeface="Trebuchet MS"/>
              </a:rPr>
              <a:t>Meaning </a:t>
            </a:r>
            <a:r>
              <a:rPr sz="3200" dirty="0">
                <a:latin typeface="+mj-lt"/>
                <a:cs typeface="DejaVu Sans"/>
              </a:rPr>
              <a:t>(Webster dictionary)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is represented by a word, phrase, etc.</a:t>
            </a:r>
          </a:p>
          <a:p>
            <a:pPr marL="469900" marR="893444" indent="-457200">
              <a:lnSpc>
                <a:spcPct val="150000"/>
              </a:lnSpc>
              <a:spcBef>
                <a:spcPts val="20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a person wants to express by using  words, signs, etc.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the idea that is expressed in a work of writing, art, etc.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663DD3-E52C-4469-A7A1-C9CDEFE3596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7926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Introduction</a:t>
            </a:r>
            <a:endParaRPr spc="-165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6220A-666D-4879-81B6-2B9515C6AC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69513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3920" y="243389"/>
            <a:ext cx="104241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 </a:t>
            </a:r>
            <a:r>
              <a:rPr spc="-125" dirty="0">
                <a:solidFill>
                  <a:srgbClr val="3A87FF"/>
                </a:solidFill>
              </a:rPr>
              <a:t>to </a:t>
            </a:r>
            <a:r>
              <a:rPr spc="-195" dirty="0">
                <a:solidFill>
                  <a:srgbClr val="3A87FF"/>
                </a:solidFill>
              </a:rPr>
              <a:t>represent </a:t>
            </a:r>
            <a:r>
              <a:rPr spc="-160" dirty="0">
                <a:solidFill>
                  <a:srgbClr val="3A87FF"/>
                </a:solidFill>
              </a:rPr>
              <a:t>meaning </a:t>
            </a:r>
            <a:r>
              <a:rPr spc="-175" dirty="0">
                <a:solidFill>
                  <a:srgbClr val="3A87FF"/>
                </a:solidFill>
              </a:rPr>
              <a:t>in </a:t>
            </a:r>
            <a:r>
              <a:rPr spc="-125" dirty="0">
                <a:solidFill>
                  <a:srgbClr val="3A87FF"/>
                </a:solidFill>
              </a:rPr>
              <a:t>a</a:t>
            </a:r>
            <a:r>
              <a:rPr spc="-695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computer?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74612" y="1008175"/>
            <a:ext cx="9448799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dirty="0">
                <a:latin typeface="+mj-lt"/>
                <a:cs typeface="DejaVu Sans"/>
              </a:rPr>
              <a:t>Common answer: Use a taxonomy like WordNet that has</a:t>
            </a:r>
            <a:endParaRPr lang="en-SG" sz="2800" dirty="0">
              <a:latin typeface="+mj-lt"/>
              <a:cs typeface="DejaVu Sans"/>
            </a:endParaRPr>
          </a:p>
          <a:p>
            <a:pPr marL="12700">
              <a:spcBef>
                <a:spcPts val="100"/>
              </a:spcBef>
            </a:pPr>
            <a:r>
              <a:rPr lang="en-SG" sz="2800" dirty="0">
                <a:latin typeface="+mj-lt"/>
                <a:cs typeface="DejaVu Sans"/>
              </a:rPr>
              <a:t>hypernyms (is-a) relationships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81800" y="1115232"/>
            <a:ext cx="3107055" cy="1341393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3495">
              <a:spcBef>
                <a:spcPts val="1940"/>
              </a:spcBef>
            </a:pPr>
            <a:r>
              <a:rPr sz="2800" dirty="0">
                <a:latin typeface="+mj-lt"/>
                <a:cs typeface="DejaVu Sans"/>
              </a:rPr>
              <a:t>and</a:t>
            </a:r>
          </a:p>
          <a:p>
            <a:pPr marL="12700">
              <a:spcBef>
                <a:spcPts val="1840"/>
              </a:spcBef>
            </a:pPr>
            <a:r>
              <a:rPr sz="2800" dirty="0">
                <a:latin typeface="+mj-lt"/>
                <a:cs typeface="DejaVu Sans"/>
              </a:rPr>
              <a:t>synonym sets (good):</a:t>
            </a:r>
          </a:p>
        </p:txBody>
      </p:sp>
      <p:sp>
        <p:nvSpPr>
          <p:cNvPr id="6" name="object 6"/>
          <p:cNvSpPr/>
          <p:nvPr/>
        </p:nvSpPr>
        <p:spPr>
          <a:xfrm>
            <a:off x="1295401" y="2951016"/>
            <a:ext cx="5124792" cy="33791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01548" y="2990150"/>
            <a:ext cx="2489200" cy="32329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289560">
              <a:lnSpc>
                <a:spcPct val="99500"/>
              </a:lnSpc>
              <a:spcBef>
                <a:spcPts val="110"/>
              </a:spcBef>
            </a:pPr>
            <a:r>
              <a:rPr sz="1600" dirty="0">
                <a:latin typeface="+mj-lt"/>
                <a:cs typeface="DejaVu Sans"/>
              </a:rPr>
              <a:t>[Synset('procyonid.n.01'),  Synset('carnivore.n.01'),  Synset('placental.n.01'),  Synset('mammal.n.01'),  Synset('vertebrate.n.01'),  Synset('chordate.n.01'),  Synset('animal.n.01'),  Synset('organism.n.01'),  Synset('living_thing.n.01'),  Synset('whole.n.02'),</a:t>
            </a:r>
          </a:p>
          <a:p>
            <a:pPr marL="12700">
              <a:lnSpc>
                <a:spcPts val="1900"/>
              </a:lnSpc>
            </a:pPr>
            <a:r>
              <a:rPr sz="1600" dirty="0">
                <a:latin typeface="+mj-lt"/>
                <a:cs typeface="DejaVu Sans"/>
              </a:rPr>
              <a:t>Synset('object.n.01'),</a:t>
            </a:r>
          </a:p>
          <a:p>
            <a:pPr marL="12700" marR="5080">
              <a:lnSpc>
                <a:spcPts val="1900"/>
              </a:lnSpc>
              <a:spcBef>
                <a:spcPts val="160"/>
              </a:spcBef>
            </a:pPr>
            <a:r>
              <a:rPr sz="1600" dirty="0">
                <a:latin typeface="+mj-lt"/>
                <a:cs typeface="DejaVu Sans"/>
              </a:rPr>
              <a:t>Synset('physical_entity.n.01'),  Synset('entity.n.01')]</a:t>
            </a:r>
          </a:p>
        </p:txBody>
      </p:sp>
      <p:sp>
        <p:nvSpPr>
          <p:cNvPr id="8" name="object 8"/>
          <p:cNvSpPr/>
          <p:nvPr/>
        </p:nvSpPr>
        <p:spPr>
          <a:xfrm>
            <a:off x="1303444" y="1903008"/>
            <a:ext cx="4495799" cy="1064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0982" y="2959328"/>
            <a:ext cx="4123118" cy="3379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536691" y="3051441"/>
            <a:ext cx="3971925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dirty="0">
                <a:latin typeface="+mj-lt"/>
                <a:cs typeface="DejaVu Sans"/>
              </a:rPr>
              <a:t>S: (adj) full, good</a:t>
            </a:r>
          </a:p>
          <a:p>
            <a:pPr marL="12700" marR="5080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+mj-lt"/>
                <a:cs typeface="DejaVu Sans"/>
              </a:rPr>
              <a:t>S: (adj) estimable, good, honorable, respectable  S: (adj) beneﬁcial, good</a:t>
            </a:r>
          </a:p>
          <a:p>
            <a:pPr marL="12700">
              <a:lnSpc>
                <a:spcPts val="1830"/>
              </a:lnSpc>
            </a:pPr>
            <a:r>
              <a:rPr sz="1600" dirty="0">
                <a:latin typeface="+mj-lt"/>
                <a:cs typeface="DejaVu Sans"/>
              </a:rPr>
              <a:t>S: (adj) good, just, upright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(adj) adept, expert, good, practiced,</a:t>
            </a:r>
          </a:p>
          <a:p>
            <a:pPr marL="12700">
              <a:lnSpc>
                <a:spcPts val="1910"/>
              </a:lnSpc>
              <a:spcBef>
                <a:spcPts val="80"/>
              </a:spcBef>
            </a:pPr>
            <a:r>
              <a:rPr sz="1600" dirty="0">
                <a:latin typeface="+mj-lt"/>
                <a:cs typeface="DejaVu Sans"/>
              </a:rPr>
              <a:t>proﬁcient, skillful</a:t>
            </a:r>
          </a:p>
          <a:p>
            <a:pPr marL="12700" marR="1972945">
              <a:lnSpc>
                <a:spcPts val="1900"/>
              </a:lnSpc>
              <a:spcBef>
                <a:spcPts val="70"/>
              </a:spcBef>
            </a:pPr>
            <a:r>
              <a:rPr sz="1600" dirty="0">
                <a:latin typeface="+mj-lt"/>
                <a:cs typeface="DejaVu Sans"/>
              </a:rPr>
              <a:t>S: (adj) dear, good, near  S: (adj) good, right, ripe</a:t>
            </a:r>
          </a:p>
          <a:p>
            <a:pPr marL="12700">
              <a:lnSpc>
                <a:spcPts val="1830"/>
              </a:lnSpc>
            </a:pPr>
            <a:r>
              <a:rPr sz="1600" dirty="0">
                <a:latin typeface="+mj-lt"/>
                <a:cs typeface="DejaVu Sans"/>
              </a:rPr>
              <a:t>…</a:t>
            </a:r>
          </a:p>
          <a:p>
            <a:pPr marL="12700">
              <a:lnSpc>
                <a:spcPts val="1900"/>
              </a:lnSpc>
            </a:pPr>
            <a:r>
              <a:rPr sz="1600" dirty="0">
                <a:latin typeface="+mj-lt"/>
                <a:cs typeface="DejaVu Sans"/>
              </a:rPr>
              <a:t>S: (adv) well, good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(adv) thoroughly, soundly, good</a:t>
            </a:r>
          </a:p>
          <a:p>
            <a:pPr marL="12700">
              <a:lnSpc>
                <a:spcPts val="1910"/>
              </a:lnSpc>
              <a:spcBef>
                <a:spcPts val="80"/>
              </a:spcBef>
            </a:pPr>
            <a:r>
              <a:rPr sz="1600" dirty="0">
                <a:latin typeface="+mj-lt"/>
                <a:cs typeface="DejaVu Sans"/>
              </a:rPr>
              <a:t>S: (n) good, goodness</a:t>
            </a:r>
          </a:p>
          <a:p>
            <a:pPr marL="12700">
              <a:lnSpc>
                <a:spcPts val="1910"/>
              </a:lnSpc>
            </a:pPr>
            <a:r>
              <a:rPr sz="1600" dirty="0">
                <a:latin typeface="+mj-lt"/>
                <a:cs typeface="DejaVu Sans"/>
              </a:rPr>
              <a:t>S: (n) commodity, trade good, good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BEBCEA-8B92-4BE6-BD45-A9755D97A58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611445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856" y="275591"/>
            <a:ext cx="104819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 </a:t>
            </a:r>
            <a:r>
              <a:rPr spc="-160" dirty="0">
                <a:solidFill>
                  <a:srgbClr val="3A87FF"/>
                </a:solidFill>
              </a:rPr>
              <a:t>this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representation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1856" y="1233171"/>
            <a:ext cx="11015344" cy="49059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20000"/>
              </a:lnSpc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+mj-lt"/>
                <a:cs typeface="DejaVu Sans"/>
              </a:rPr>
              <a:t>Great as resource but missing nuances, e.g.</a:t>
            </a:r>
            <a:r>
              <a:rPr lang="en-SG" sz="2800" dirty="0">
                <a:latin typeface="+mj-lt"/>
                <a:cs typeface="DejaVu Sans"/>
              </a:rPr>
              <a:t> </a:t>
            </a:r>
            <a:r>
              <a:rPr sz="2800" b="1" dirty="0">
                <a:latin typeface="+mj-lt"/>
                <a:cs typeface="Trebuchet MS"/>
              </a:rPr>
              <a:t>synonyms</a:t>
            </a:r>
            <a:r>
              <a:rPr sz="2800" dirty="0">
                <a:latin typeface="+mj-lt"/>
                <a:cs typeface="DejaVu Sans"/>
              </a:rPr>
              <a:t>:</a:t>
            </a:r>
          </a:p>
          <a:p>
            <a:pPr marL="469900">
              <a:lnSpc>
                <a:spcPct val="120000"/>
              </a:lnSpc>
              <a:spcBef>
                <a:spcPts val="40"/>
              </a:spcBef>
            </a:pPr>
            <a:r>
              <a:rPr sz="2800" dirty="0">
                <a:latin typeface="+mj-lt"/>
                <a:cs typeface="DejaVu Sans"/>
              </a:rPr>
              <a:t>adept, expert, good, practiced, proﬁcient, skillful?</a:t>
            </a:r>
          </a:p>
          <a:p>
            <a:pPr>
              <a:lnSpc>
                <a:spcPct val="120000"/>
              </a:lnSpc>
            </a:pPr>
            <a:r>
              <a:rPr lang="en-SG" sz="2800" dirty="0">
                <a:latin typeface="Wingdings"/>
                <a:cs typeface="Wingdings"/>
              </a:rPr>
              <a:t> </a:t>
            </a:r>
            <a:r>
              <a:rPr lang="en-SG" sz="2800" dirty="0">
                <a:cs typeface="DejaVu Sans"/>
              </a:rPr>
              <a:t>Hard to compute accurate word similarity</a:t>
            </a:r>
            <a:endParaRPr sz="2800" dirty="0">
              <a:latin typeface="+mj-lt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75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SG" sz="3200" spc="-20" dirty="0">
                <a:latin typeface="+mj-lt"/>
                <a:cs typeface="Trebuchet MS"/>
              </a:rPr>
              <a:t>Missing </a:t>
            </a:r>
            <a:r>
              <a:rPr lang="en-SG" sz="3200" spc="-95" dirty="0">
                <a:latin typeface="+mj-lt"/>
                <a:cs typeface="Trebuchet MS"/>
              </a:rPr>
              <a:t>new </a:t>
            </a:r>
            <a:r>
              <a:rPr lang="en-SG" sz="3200" spc="-100" dirty="0">
                <a:latin typeface="+mj-lt"/>
                <a:cs typeface="Trebuchet MS"/>
              </a:rPr>
              <a:t>meanings </a:t>
            </a:r>
            <a:r>
              <a:rPr lang="en-SG" sz="3200" spc="-110" dirty="0">
                <a:latin typeface="+mj-lt"/>
                <a:cs typeface="Trebuchet MS"/>
              </a:rPr>
              <a:t>of</a:t>
            </a:r>
            <a:r>
              <a:rPr lang="en-SG" sz="3200" spc="-630" dirty="0">
                <a:latin typeface="+mj-lt"/>
                <a:cs typeface="Trebuchet MS"/>
              </a:rPr>
              <a:t> </a:t>
            </a:r>
            <a:r>
              <a:rPr lang="en-SG" sz="3200" spc="-75" dirty="0">
                <a:latin typeface="+mj-lt"/>
                <a:cs typeface="Trebuchet MS"/>
              </a:rPr>
              <a:t>words</a:t>
            </a:r>
            <a:endParaRPr lang="en-SG" sz="3200" dirty="0">
              <a:latin typeface="+mj-lt"/>
              <a:cs typeface="Trebuchet MS"/>
            </a:endParaRPr>
          </a:p>
          <a:p>
            <a:pPr marL="927100" lvl="1" indent="-457200">
              <a:lnSpc>
                <a:spcPct val="100000"/>
              </a:lnSpc>
              <a:spcBef>
                <a:spcPts val="154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en-SG" sz="2800" spc="-190" dirty="0">
                <a:latin typeface="+mj-lt"/>
                <a:cs typeface="Trebuchet MS"/>
              </a:rPr>
              <a:t>e.g. </a:t>
            </a:r>
            <a:r>
              <a:rPr lang="en-SG" sz="2800" spc="-145" dirty="0">
                <a:solidFill>
                  <a:srgbClr val="BB57BE"/>
                </a:solidFill>
                <a:latin typeface="+mj-lt"/>
                <a:cs typeface="Trebuchet MS"/>
              </a:rPr>
              <a:t>wicked, </a:t>
            </a:r>
            <a:r>
              <a:rPr lang="en-SG" sz="2800" spc="-105" dirty="0">
                <a:solidFill>
                  <a:srgbClr val="BB57BE"/>
                </a:solidFill>
                <a:latin typeface="+mj-lt"/>
                <a:cs typeface="Trebuchet MS"/>
              </a:rPr>
              <a:t>badass, </a:t>
            </a:r>
            <a:r>
              <a:rPr lang="en-SG" sz="2800" spc="-150" dirty="0">
                <a:solidFill>
                  <a:srgbClr val="BB57BE"/>
                </a:solidFill>
                <a:latin typeface="+mj-lt"/>
                <a:cs typeface="Trebuchet MS"/>
              </a:rPr>
              <a:t>nifty, </a:t>
            </a:r>
            <a:r>
              <a:rPr lang="en-SG" sz="2800" spc="-140" dirty="0">
                <a:solidFill>
                  <a:srgbClr val="BB57BE"/>
                </a:solidFill>
                <a:latin typeface="+mj-lt"/>
                <a:cs typeface="Trebuchet MS"/>
              </a:rPr>
              <a:t>wizard, </a:t>
            </a:r>
            <a:r>
              <a:rPr lang="en-SG" sz="2800" spc="-110" dirty="0">
                <a:solidFill>
                  <a:srgbClr val="BB57BE"/>
                </a:solidFill>
                <a:latin typeface="+mj-lt"/>
                <a:cs typeface="Trebuchet MS"/>
              </a:rPr>
              <a:t>genius, </a:t>
            </a:r>
            <a:r>
              <a:rPr lang="en-SG" sz="2800" spc="-160" dirty="0">
                <a:solidFill>
                  <a:srgbClr val="BB57BE"/>
                </a:solidFill>
                <a:latin typeface="+mj-lt"/>
                <a:cs typeface="Trebuchet MS"/>
              </a:rPr>
              <a:t>ninja,</a:t>
            </a:r>
            <a:r>
              <a:rPr lang="en-SG" sz="2800" spc="-459" dirty="0">
                <a:solidFill>
                  <a:srgbClr val="BB57BE"/>
                </a:solidFill>
                <a:latin typeface="+mj-lt"/>
                <a:cs typeface="Trebuchet MS"/>
              </a:rPr>
              <a:t> </a:t>
            </a:r>
            <a:r>
              <a:rPr lang="en-SG" sz="2800" spc="-80" dirty="0" err="1">
                <a:solidFill>
                  <a:srgbClr val="BB57BE"/>
                </a:solidFill>
                <a:latin typeface="+mj-lt"/>
                <a:cs typeface="Trebuchet MS"/>
              </a:rPr>
              <a:t>bombest</a:t>
            </a:r>
            <a:endParaRPr lang="en-SG" sz="2800" dirty="0">
              <a:latin typeface="+mj-lt"/>
              <a:cs typeface="Trebuchet MS"/>
            </a:endParaRPr>
          </a:p>
          <a:p>
            <a:pPr marL="927100" lvl="1" indent="-457200">
              <a:lnSpc>
                <a:spcPct val="100000"/>
              </a:lnSpc>
              <a:spcBef>
                <a:spcPts val="149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lang="en-SG" sz="2800" spc="-85" dirty="0">
                <a:latin typeface="+mj-lt"/>
                <a:cs typeface="Trebuchet MS"/>
              </a:rPr>
              <a:t>Impossible </a:t>
            </a:r>
            <a:r>
              <a:rPr lang="en-SG" sz="2800" spc="-90" dirty="0">
                <a:latin typeface="+mj-lt"/>
                <a:cs typeface="Trebuchet MS"/>
              </a:rPr>
              <a:t>to </a:t>
            </a:r>
            <a:r>
              <a:rPr lang="en-SG" sz="2800" spc="-110" dirty="0">
                <a:latin typeface="+mj-lt"/>
                <a:cs typeface="Trebuchet MS"/>
              </a:rPr>
              <a:t>keep</a:t>
            </a:r>
            <a:r>
              <a:rPr lang="en-SG" sz="2800" spc="-385" dirty="0">
                <a:latin typeface="+mj-lt"/>
                <a:cs typeface="Trebuchet MS"/>
              </a:rPr>
              <a:t> </a:t>
            </a:r>
            <a:r>
              <a:rPr lang="en-SG" sz="2800" spc="-105" dirty="0">
                <a:latin typeface="+mj-lt"/>
                <a:cs typeface="Trebuchet MS"/>
              </a:rPr>
              <a:t>up-to-date!</a:t>
            </a:r>
            <a:endParaRPr lang="en-SG" sz="2800" dirty="0">
              <a:latin typeface="+mj-lt"/>
              <a:cs typeface="Trebuchet MS"/>
            </a:endParaRPr>
          </a:p>
          <a:p>
            <a:pPr marL="469900" indent="-457200">
              <a:spcBef>
                <a:spcPts val="1739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SG" sz="3200" dirty="0">
                <a:latin typeface="+mj-lt"/>
                <a:cs typeface="DejaVu Sans"/>
              </a:rPr>
              <a:t>Subjective</a:t>
            </a:r>
            <a:endParaRPr sz="3200" dirty="0">
              <a:latin typeface="+mj-lt"/>
              <a:cs typeface="DejaVu Sans"/>
            </a:endParaRPr>
          </a:p>
          <a:p>
            <a:pPr marL="469900" indent="-457200">
              <a:spcBef>
                <a:spcPts val="1839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dirty="0">
                <a:latin typeface="+mj-lt"/>
                <a:cs typeface="DejaVu Sans"/>
              </a:rPr>
              <a:t>Requires human labor to create and adapt</a:t>
            </a:r>
            <a:endParaRPr sz="3200" dirty="0">
              <a:latin typeface="+mj-lt"/>
              <a:cs typeface="DejaVu San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97671-E987-434B-BA61-4C81232D9F1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10334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20" dirty="0">
                <a:solidFill>
                  <a:srgbClr val="3A87FF"/>
                </a:solidFill>
              </a:rPr>
              <a:t>as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505" dirty="0">
                <a:solidFill>
                  <a:srgbClr val="3A87FF"/>
                </a:solidFill>
              </a:rPr>
              <a:t> </a:t>
            </a:r>
            <a:r>
              <a:rPr spc="-140" dirty="0">
                <a:solidFill>
                  <a:srgbClr val="3A87FF"/>
                </a:solidFill>
              </a:rPr>
              <a:t>symbols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07541" y="1525103"/>
            <a:ext cx="695515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traditional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NLP,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regard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as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discrete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symbols:  </a:t>
            </a:r>
            <a:r>
              <a:rPr sz="2400" spc="-130" dirty="0">
                <a:solidFill>
                  <a:srgbClr val="3A87FF"/>
                </a:solidFill>
                <a:latin typeface="Trebuchet MS"/>
                <a:cs typeface="Trebuchet MS"/>
              </a:rPr>
              <a:t>hotel</a:t>
            </a:r>
            <a:r>
              <a:rPr sz="2400" spc="-130" dirty="0">
                <a:latin typeface="Trebuchet MS"/>
                <a:cs typeface="Trebuchet MS"/>
              </a:rPr>
              <a:t>, </a:t>
            </a:r>
            <a:r>
              <a:rPr sz="2400" spc="-125" dirty="0">
                <a:solidFill>
                  <a:srgbClr val="3A87FF"/>
                </a:solidFill>
                <a:latin typeface="Trebuchet MS"/>
                <a:cs typeface="Trebuchet MS"/>
              </a:rPr>
              <a:t>conference</a:t>
            </a:r>
            <a:r>
              <a:rPr sz="2400" spc="-125" dirty="0">
                <a:latin typeface="Trebuchet MS"/>
                <a:cs typeface="Trebuchet MS"/>
              </a:rPr>
              <a:t>,</a:t>
            </a:r>
            <a:r>
              <a:rPr sz="2400" spc="-245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3A87FF"/>
                </a:solidFill>
                <a:latin typeface="Trebuchet MS"/>
                <a:cs typeface="Trebuchet MS"/>
              </a:rPr>
              <a:t>motel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3446969"/>
            <a:ext cx="8127365" cy="23442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30" dirty="0">
                <a:latin typeface="Trebuchet MS"/>
                <a:cs typeface="Trebuchet MS"/>
              </a:rPr>
              <a:t>Words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be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represented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by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one-hot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vectors:</a:t>
            </a:r>
            <a:endParaRPr sz="2400" dirty="0">
              <a:latin typeface="Trebuchet MS"/>
              <a:cs typeface="Trebuchet MS"/>
            </a:endParaRPr>
          </a:p>
          <a:p>
            <a:pPr marL="247650" algn="ctr">
              <a:spcBef>
                <a:spcPts val="1785"/>
              </a:spcBef>
            </a:pPr>
            <a:r>
              <a:rPr sz="2400" spc="-110" dirty="0">
                <a:solidFill>
                  <a:srgbClr val="3A87FF"/>
                </a:solidFill>
                <a:latin typeface="Trebuchet MS"/>
                <a:cs typeface="Trebuchet MS"/>
              </a:rPr>
              <a:t>motel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400"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[0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1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0]</a:t>
            </a:r>
            <a:endParaRPr sz="2400" dirty="0">
              <a:latin typeface="Trebuchet MS"/>
              <a:cs typeface="Trebuchet MS"/>
            </a:endParaRPr>
          </a:p>
          <a:p>
            <a:pPr marL="316230" algn="ctr">
              <a:spcBef>
                <a:spcPts val="20"/>
              </a:spcBef>
            </a:pPr>
            <a:r>
              <a:rPr sz="2400" spc="-100" dirty="0">
                <a:solidFill>
                  <a:srgbClr val="3A87FF"/>
                </a:solidFill>
                <a:latin typeface="Trebuchet MS"/>
                <a:cs typeface="Trebuchet MS"/>
              </a:rPr>
              <a:t>hotel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3A87FF"/>
                </a:solidFill>
                <a:latin typeface="Trebuchet MS"/>
                <a:cs typeface="Trebuchet MS"/>
              </a:rPr>
              <a:t>[0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1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20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45" dirty="0">
                <a:solidFill>
                  <a:srgbClr val="3A87FF"/>
                </a:solidFill>
                <a:latin typeface="Trebuchet MS"/>
                <a:cs typeface="Trebuchet MS"/>
              </a:rPr>
              <a:t>0</a:t>
            </a:r>
            <a:r>
              <a:rPr sz="2400"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3A87FF"/>
                </a:solidFill>
                <a:latin typeface="Trebuchet MS"/>
                <a:cs typeface="Trebuchet MS"/>
              </a:rPr>
              <a:t>0]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12700"/>
            <a:r>
              <a:rPr sz="2400" spc="-105" dirty="0">
                <a:latin typeface="Trebuchet MS"/>
                <a:cs typeface="Trebuchet MS"/>
              </a:rPr>
              <a:t>Vector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dimension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number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vocabulary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85" dirty="0">
                <a:latin typeface="Trebuchet MS"/>
                <a:cs typeface="Trebuchet MS"/>
              </a:rPr>
              <a:t>(e.g.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500,000)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1185" y="2729888"/>
            <a:ext cx="2539365" cy="310340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0805">
              <a:spcBef>
                <a:spcPts val="259"/>
              </a:spcBef>
            </a:pPr>
            <a:r>
              <a:rPr spc="5" dirty="0">
                <a:latin typeface="Trebuchet MS"/>
                <a:cs typeface="Trebuchet MS"/>
              </a:rPr>
              <a:t>Means </a:t>
            </a:r>
            <a:r>
              <a:rPr spc="-50" dirty="0">
                <a:latin typeface="Trebuchet MS"/>
                <a:cs typeface="Trebuchet MS"/>
              </a:rPr>
              <a:t>one</a:t>
            </a:r>
            <a:r>
              <a:rPr spc="-41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1, </a:t>
            </a:r>
            <a:r>
              <a:rPr spc="-80" dirty="0">
                <a:latin typeface="Trebuchet MS"/>
                <a:cs typeface="Trebuchet MS"/>
              </a:rPr>
              <a:t>the </a:t>
            </a:r>
            <a:r>
              <a:rPr spc="-90" dirty="0">
                <a:latin typeface="Trebuchet MS"/>
                <a:cs typeface="Trebuchet MS"/>
              </a:rPr>
              <a:t>rest </a:t>
            </a:r>
            <a:r>
              <a:rPr spc="-30" dirty="0">
                <a:latin typeface="Trebuchet MS"/>
                <a:cs typeface="Trebuchet MS"/>
              </a:rPr>
              <a:t>0s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2576" y="3099217"/>
            <a:ext cx="76200" cy="436245"/>
          </a:xfrm>
          <a:custGeom>
            <a:avLst/>
            <a:gdLst/>
            <a:ahLst/>
            <a:cxnLst/>
            <a:rect l="l" t="t" r="r" b="b"/>
            <a:pathLst>
              <a:path w="76200" h="436244">
                <a:moveTo>
                  <a:pt x="76200" y="359803"/>
                </a:moveTo>
                <a:lnTo>
                  <a:pt x="0" y="359803"/>
                </a:lnTo>
                <a:lnTo>
                  <a:pt x="38100" y="436003"/>
                </a:lnTo>
                <a:lnTo>
                  <a:pt x="76200" y="359803"/>
                </a:lnTo>
                <a:close/>
              </a:path>
              <a:path w="76200" h="436244">
                <a:moveTo>
                  <a:pt x="47625" y="0"/>
                </a:moveTo>
                <a:lnTo>
                  <a:pt x="28575" y="0"/>
                </a:lnTo>
                <a:lnTo>
                  <a:pt x="28575" y="359803"/>
                </a:lnTo>
                <a:lnTo>
                  <a:pt x="47625" y="359803"/>
                </a:lnTo>
                <a:lnTo>
                  <a:pt x="47625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88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1104074"/>
            <a:ext cx="11277600" cy="564090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72390">
              <a:lnSpc>
                <a:spcPct val="100699"/>
              </a:lnSpc>
              <a:spcBef>
                <a:spcPts val="80"/>
              </a:spcBef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Example:</a:t>
            </a:r>
            <a:r>
              <a:rPr sz="2800" dirty="0">
                <a:latin typeface="+mj-lt"/>
                <a:cs typeface="Trebuchet MS"/>
              </a:rPr>
              <a:t> in web search, if user searches for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“Seattle motel”</a:t>
            </a:r>
            <a:r>
              <a:rPr sz="2800" dirty="0">
                <a:latin typeface="+mj-lt"/>
                <a:cs typeface="Trebuchet MS"/>
              </a:rPr>
              <a:t>, we  would like to match documents containing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“Seattle hotel”</a:t>
            </a:r>
            <a:r>
              <a:rPr sz="2800" dirty="0">
                <a:latin typeface="+mj-lt"/>
                <a:cs typeface="Trebuchet MS"/>
              </a:rPr>
              <a:t>.</a:t>
            </a:r>
          </a:p>
          <a:p>
            <a:pPr>
              <a:lnSpc>
                <a:spcPct val="100000"/>
              </a:lnSpc>
            </a:pPr>
            <a:endParaRPr sz="3200" dirty="0">
              <a:latin typeface="+mj-lt"/>
              <a:cs typeface="Times New Roman"/>
            </a:endParaRPr>
          </a:p>
          <a:p>
            <a:pPr marL="12700"/>
            <a:r>
              <a:rPr sz="2800" dirty="0">
                <a:latin typeface="+mj-lt"/>
                <a:cs typeface="Trebuchet MS"/>
              </a:rPr>
              <a:t>But:</a:t>
            </a:r>
          </a:p>
          <a:p>
            <a:pPr marL="379730" algn="ctr">
              <a:lnSpc>
                <a:spcPts val="2875"/>
              </a:lnSpc>
              <a:spcBef>
                <a:spcPts val="590"/>
              </a:spcBef>
            </a:pPr>
            <a:r>
              <a:rPr sz="2800" dirty="0">
                <a:solidFill>
                  <a:srgbClr val="3A87FF"/>
                </a:solidFill>
                <a:latin typeface="+mj-lt"/>
                <a:cs typeface="Trebuchet MS"/>
              </a:rPr>
              <a:t>motel = [0 0 0 0 0 0 0 0 0 0 1 0 0 0 0]</a:t>
            </a:r>
            <a:endParaRPr sz="2800" dirty="0">
              <a:latin typeface="+mj-lt"/>
              <a:cs typeface="Trebuchet MS"/>
            </a:endParaRPr>
          </a:p>
          <a:p>
            <a:pPr marL="448309" algn="ctr">
              <a:lnSpc>
                <a:spcPts val="2875"/>
              </a:lnSpc>
            </a:pPr>
            <a:r>
              <a:rPr sz="2800" dirty="0">
                <a:solidFill>
                  <a:srgbClr val="3A87FF"/>
                </a:solidFill>
                <a:latin typeface="+mj-lt"/>
                <a:cs typeface="Trebuchet MS"/>
              </a:rPr>
              <a:t>hotel = [0 0 0 0 0 0 0 1 0 0 0 0 0 0 0]</a:t>
            </a:r>
            <a:endParaRPr sz="2800" dirty="0">
              <a:latin typeface="+mj-lt"/>
              <a:cs typeface="Trebuchet MS"/>
            </a:endParaRPr>
          </a:p>
          <a:p>
            <a:pPr marL="12700">
              <a:spcBef>
                <a:spcPts val="585"/>
              </a:spcBef>
            </a:pPr>
            <a:r>
              <a:rPr sz="2800" dirty="0">
                <a:latin typeface="+mj-lt"/>
                <a:cs typeface="Trebuchet MS"/>
              </a:rPr>
              <a:t>These two vectors are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orthogonal</a:t>
            </a:r>
            <a:r>
              <a:rPr sz="2800" dirty="0">
                <a:latin typeface="+mj-lt"/>
                <a:cs typeface="Trebuchet MS"/>
              </a:rPr>
              <a:t>.</a:t>
            </a:r>
          </a:p>
          <a:p>
            <a:pPr marL="12700">
              <a:spcBef>
                <a:spcPts val="555"/>
              </a:spcBef>
            </a:pPr>
            <a:r>
              <a:rPr sz="2800" dirty="0">
                <a:latin typeface="+mj-lt"/>
                <a:cs typeface="Trebuchet MS"/>
              </a:rPr>
              <a:t>There is no natural notion of </a:t>
            </a:r>
            <a:r>
              <a:rPr sz="2800" b="1" dirty="0">
                <a:solidFill>
                  <a:srgbClr val="BB57BE"/>
                </a:solidFill>
                <a:latin typeface="+mj-lt"/>
                <a:cs typeface="Trebuchet MS"/>
              </a:rPr>
              <a:t>similarity </a:t>
            </a:r>
            <a:r>
              <a:rPr sz="2800" dirty="0">
                <a:latin typeface="+mj-lt"/>
                <a:cs typeface="Trebuchet MS"/>
              </a:rPr>
              <a:t>for one-hot vectors!</a:t>
            </a:r>
          </a:p>
          <a:p>
            <a:pPr>
              <a:spcBef>
                <a:spcPts val="25"/>
              </a:spcBef>
            </a:pPr>
            <a:endParaRPr sz="3600" dirty="0">
              <a:latin typeface="+mj-lt"/>
              <a:cs typeface="Times New Roman"/>
            </a:endParaRPr>
          </a:p>
          <a:p>
            <a:pPr marL="12700"/>
            <a:r>
              <a:rPr sz="2800" u="sng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Solution:</a:t>
            </a:r>
            <a:endParaRPr sz="2800" dirty="0">
              <a:latin typeface="+mj-lt"/>
              <a:cs typeface="Trebuchet MS"/>
            </a:endParaRPr>
          </a:p>
          <a:p>
            <a:pPr marL="355600" indent="-342900"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Could rely on WordNet’s list of synonyms to get similarity?</a:t>
            </a:r>
          </a:p>
          <a:p>
            <a:pPr marL="355600" indent="-342900"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+mj-lt"/>
                <a:cs typeface="Trebuchet MS"/>
              </a:rPr>
              <a:t>Instead: learn to encode similarity in the vectors themselves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22741" y="0"/>
            <a:ext cx="9988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10" dirty="0">
                <a:solidFill>
                  <a:srgbClr val="FBFCFF"/>
                </a:solidFill>
                <a:latin typeface="Trebuchet MS"/>
                <a:cs typeface="Trebuchet MS"/>
              </a:rPr>
              <a:t>Sec.</a:t>
            </a:r>
            <a:r>
              <a:rPr sz="1600" spc="-25" dirty="0">
                <a:solidFill>
                  <a:srgbClr val="FBFCFF"/>
                </a:solidFill>
                <a:latin typeface="Trebuchet MS"/>
                <a:cs typeface="Trebuchet MS"/>
              </a:rPr>
              <a:t> </a:t>
            </a:r>
            <a:r>
              <a:rPr sz="1600" spc="70" dirty="0">
                <a:solidFill>
                  <a:srgbClr val="FBFCFF"/>
                </a:solidFill>
                <a:latin typeface="Trebuchet MS"/>
                <a:cs typeface="Trebuchet MS"/>
              </a:rPr>
              <a:t>9.2.2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D677AE8-006B-4F12-AA5C-3B6E12E4AD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20" dirty="0">
                <a:solidFill>
                  <a:srgbClr val="3A87FF"/>
                </a:solidFill>
              </a:rPr>
              <a:t>as </a:t>
            </a:r>
            <a:r>
              <a:rPr spc="-200" dirty="0">
                <a:solidFill>
                  <a:srgbClr val="3A87FF"/>
                </a:solidFill>
              </a:rPr>
              <a:t>discrete</a:t>
            </a:r>
            <a:r>
              <a:rPr spc="-505" dirty="0">
                <a:solidFill>
                  <a:srgbClr val="3A87FF"/>
                </a:solidFill>
              </a:rPr>
              <a:t> </a:t>
            </a:r>
            <a:r>
              <a:rPr spc="-140" dirty="0">
                <a:solidFill>
                  <a:srgbClr val="3A87FF"/>
                </a:solidFill>
              </a:rPr>
              <a:t>symbols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6609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8684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>
                <a:solidFill>
                  <a:srgbClr val="3A87FF"/>
                </a:solidFill>
              </a:rPr>
              <a:t>Representing </a:t>
            </a:r>
            <a:r>
              <a:rPr spc="-140" dirty="0">
                <a:solidFill>
                  <a:srgbClr val="3A87FF"/>
                </a:solidFill>
              </a:rPr>
              <a:t>words </a:t>
            </a:r>
            <a:r>
              <a:rPr spc="-175" dirty="0">
                <a:solidFill>
                  <a:srgbClr val="3A87FF"/>
                </a:solidFill>
              </a:rPr>
              <a:t>by </a:t>
            </a:r>
            <a:r>
              <a:rPr spc="-195" dirty="0">
                <a:solidFill>
                  <a:srgbClr val="3A87FF"/>
                </a:solidFill>
              </a:rPr>
              <a:t>their</a:t>
            </a:r>
            <a:r>
              <a:rPr spc="-480" dirty="0">
                <a:solidFill>
                  <a:srgbClr val="3A87FF"/>
                </a:solidFill>
              </a:rPr>
              <a:t> </a:t>
            </a:r>
            <a:r>
              <a:rPr spc="-204" dirty="0">
                <a:solidFill>
                  <a:srgbClr val="3A87FF"/>
                </a:solidFill>
              </a:rPr>
              <a:t>context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62000" y="1094602"/>
            <a:ext cx="11048999" cy="375410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94869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u="heavy" dirty="0">
                <a:uFill>
                  <a:solidFill>
                    <a:srgbClr val="000000"/>
                  </a:solidFill>
                </a:uFill>
                <a:latin typeface="+mj-lt"/>
                <a:cs typeface="Trebuchet MS"/>
              </a:rPr>
              <a:t>Core idea</a:t>
            </a:r>
            <a:r>
              <a:rPr sz="2800" dirty="0">
                <a:latin typeface="+mj-lt"/>
                <a:cs typeface="Trebuchet MS"/>
              </a:rPr>
              <a:t>: </a:t>
            </a:r>
            <a:r>
              <a:rPr sz="2800" b="1" dirty="0">
                <a:latin typeface="+mj-lt"/>
                <a:cs typeface="Trebuchet MS"/>
              </a:rPr>
              <a:t>A word’s meaning is given by the words that  frequently appear close-by</a:t>
            </a:r>
            <a:endParaRPr sz="2800" dirty="0">
              <a:latin typeface="+mj-lt"/>
              <a:cs typeface="Trebuchet MS"/>
            </a:endParaRPr>
          </a:p>
          <a:p>
            <a:pPr marL="812800" lvl="1" indent="-3429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i="1" dirty="0">
                <a:solidFill>
                  <a:srgbClr val="0070C0"/>
                </a:solidFill>
                <a:latin typeface="+mj-lt"/>
                <a:cs typeface="Trebuchet MS"/>
              </a:rPr>
              <a:t>“You shall know a word by the company it keeps” </a:t>
            </a:r>
            <a:r>
              <a:rPr sz="2400" dirty="0">
                <a:latin typeface="+mj-lt"/>
                <a:cs typeface="Trebuchet MS"/>
              </a:rPr>
              <a:t>(J. R. Firth 1957: 11)</a:t>
            </a:r>
          </a:p>
          <a:p>
            <a:pPr marL="812800" lvl="1" indent="-342900">
              <a:spcBef>
                <a:spcPts val="1500"/>
              </a:spcBef>
              <a:buClr>
                <a:srgbClr val="3A87FF"/>
              </a:buClr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+mj-lt"/>
                <a:cs typeface="Trebuchet MS"/>
              </a:rPr>
              <a:t>One of the most successful ideas of modern statistical NLP!</a:t>
            </a:r>
          </a:p>
          <a:p>
            <a:pPr marL="355600" marR="5080" indent="-342900">
              <a:lnSpc>
                <a:spcPct val="100699"/>
              </a:lnSpc>
              <a:spcBef>
                <a:spcPts val="174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When a word </a:t>
            </a:r>
            <a:r>
              <a:rPr sz="2800" i="1" dirty="0">
                <a:latin typeface="+mj-lt"/>
                <a:cs typeface="Trebuchet MS"/>
              </a:rPr>
              <a:t>w </a:t>
            </a:r>
            <a:r>
              <a:rPr sz="2800" dirty="0">
                <a:latin typeface="+mj-lt"/>
                <a:cs typeface="Trebuchet MS"/>
              </a:rPr>
              <a:t>appears in a text, its </a:t>
            </a:r>
            <a:r>
              <a:rPr sz="2800" b="1" dirty="0">
                <a:solidFill>
                  <a:srgbClr val="BB57BE"/>
                </a:solidFill>
                <a:latin typeface="+mj-lt"/>
                <a:cs typeface="Trebuchet MS"/>
              </a:rPr>
              <a:t>context </a:t>
            </a:r>
            <a:r>
              <a:rPr sz="2800" dirty="0">
                <a:latin typeface="+mj-lt"/>
                <a:cs typeface="Trebuchet MS"/>
              </a:rPr>
              <a:t>is the set of words  that appear nearby (within a fixed-size window).</a:t>
            </a:r>
          </a:p>
          <a:p>
            <a:pPr marL="355600" indent="-342900">
              <a:spcBef>
                <a:spcPts val="1785"/>
              </a:spcBef>
              <a:buClr>
                <a:srgbClr val="CC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Use the many contexts of </a:t>
            </a:r>
            <a:r>
              <a:rPr sz="2800" i="1" dirty="0">
                <a:latin typeface="+mj-lt"/>
                <a:cs typeface="Trebuchet MS"/>
              </a:rPr>
              <a:t>w </a:t>
            </a:r>
            <a:r>
              <a:rPr sz="2800" dirty="0">
                <a:latin typeface="+mj-lt"/>
                <a:cs typeface="Trebuchet MS"/>
              </a:rPr>
              <a:t>to build up a representation of </a:t>
            </a:r>
            <a:r>
              <a:rPr sz="2800" i="1" dirty="0">
                <a:latin typeface="+mj-lt"/>
                <a:cs typeface="Trebuchet MS"/>
              </a:rPr>
              <a:t>w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4940808"/>
            <a:ext cx="4314443" cy="1041311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30480" rIns="0" bIns="0" rtlCol="0">
            <a:spAutoFit/>
          </a:bodyPr>
          <a:lstStyle/>
          <a:p>
            <a:pPr marL="270510" algn="r">
              <a:spcBef>
                <a:spcPts val="240"/>
              </a:spcBef>
            </a:pPr>
            <a:r>
              <a:rPr i="1" spc="-35" dirty="0">
                <a:latin typeface="Arial"/>
                <a:cs typeface="Arial"/>
              </a:rPr>
              <a:t>…government </a:t>
            </a:r>
            <a:r>
              <a:rPr i="1" spc="-30" dirty="0">
                <a:latin typeface="Arial"/>
                <a:cs typeface="Arial"/>
              </a:rPr>
              <a:t>debt problems turning</a:t>
            </a:r>
            <a:r>
              <a:rPr i="1" spc="-5" dirty="0">
                <a:latin typeface="Arial"/>
                <a:cs typeface="Arial"/>
              </a:rPr>
              <a:t> </a:t>
            </a:r>
            <a:r>
              <a:rPr i="1" spc="-25" dirty="0">
                <a:latin typeface="Arial"/>
                <a:cs typeface="Arial"/>
              </a:rPr>
              <a:t>into</a:t>
            </a:r>
            <a:endParaRPr dirty="0">
              <a:latin typeface="Arial"/>
              <a:cs typeface="Arial"/>
            </a:endParaRPr>
          </a:p>
          <a:p>
            <a:pPr marL="721360" algn="r">
              <a:spcBef>
                <a:spcPts val="660"/>
              </a:spcBef>
            </a:pPr>
            <a:r>
              <a:rPr i="1" spc="-30" dirty="0">
                <a:latin typeface="Arial"/>
                <a:cs typeface="Arial"/>
              </a:rPr>
              <a:t>…saying </a:t>
            </a:r>
            <a:r>
              <a:rPr i="1" spc="-25" dirty="0">
                <a:latin typeface="Arial"/>
                <a:cs typeface="Arial"/>
              </a:rPr>
              <a:t>that </a:t>
            </a:r>
            <a:r>
              <a:rPr i="1" spc="-35" dirty="0">
                <a:latin typeface="Arial"/>
                <a:cs typeface="Arial"/>
              </a:rPr>
              <a:t>Europe needs</a:t>
            </a:r>
            <a:r>
              <a:rPr i="1" spc="-30" dirty="0">
                <a:latin typeface="Arial"/>
                <a:cs typeface="Arial"/>
              </a:rPr>
              <a:t> </a:t>
            </a:r>
            <a:r>
              <a:rPr i="1" spc="-25" dirty="0">
                <a:latin typeface="Arial"/>
                <a:cs typeface="Arial"/>
              </a:rPr>
              <a:t>unified</a:t>
            </a:r>
            <a:endParaRPr dirty="0">
              <a:latin typeface="Arial"/>
              <a:cs typeface="Arial"/>
            </a:endParaRPr>
          </a:p>
          <a:p>
            <a:pPr marL="1558290" algn="r">
              <a:spcBef>
                <a:spcPts val="660"/>
              </a:spcBef>
            </a:pPr>
            <a:r>
              <a:rPr i="1" spc="-30" dirty="0">
                <a:latin typeface="Arial"/>
                <a:cs typeface="Arial"/>
              </a:rPr>
              <a:t>…India </a:t>
            </a:r>
            <a:r>
              <a:rPr i="1" spc="-35" dirty="0">
                <a:latin typeface="Arial"/>
                <a:cs typeface="Arial"/>
              </a:rPr>
              <a:t>has </a:t>
            </a:r>
            <a:r>
              <a:rPr i="1" spc="-25" dirty="0">
                <a:latin typeface="Arial"/>
                <a:cs typeface="Arial"/>
              </a:rPr>
              <a:t>just </a:t>
            </a:r>
            <a:r>
              <a:rPr i="1" spc="-30" dirty="0">
                <a:latin typeface="Arial"/>
                <a:cs typeface="Arial"/>
              </a:rPr>
              <a:t>given </a:t>
            </a:r>
            <a:r>
              <a:rPr i="1" spc="-20" dirty="0">
                <a:latin typeface="Arial"/>
                <a:cs typeface="Arial"/>
              </a:rPr>
              <a:t>its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679" y="4940808"/>
            <a:ext cx="1019721" cy="1104533"/>
          </a:xfrm>
          <a:prstGeom prst="rect">
            <a:avLst/>
          </a:prstGeom>
          <a:solidFill>
            <a:srgbClr val="BDD7FF"/>
          </a:solidFill>
        </p:spPr>
        <p:txBody>
          <a:bodyPr vert="horz" wrap="square" lIns="0" tIns="34925" rIns="0" bIns="0" rtlCol="0">
            <a:spAutoFit/>
          </a:bodyPr>
          <a:lstStyle/>
          <a:p>
            <a:pPr marL="52705">
              <a:spcBef>
                <a:spcPts val="275"/>
              </a:spcBef>
            </a:pPr>
            <a:r>
              <a:rPr b="1" i="1" spc="-70" dirty="0">
                <a:latin typeface="Arial"/>
                <a:cs typeface="Arial"/>
              </a:rPr>
              <a:t>banking</a:t>
            </a:r>
            <a:endParaRPr dirty="0">
              <a:latin typeface="Arial"/>
              <a:cs typeface="Arial"/>
            </a:endParaRPr>
          </a:p>
          <a:p>
            <a:pPr marL="52705" marR="43180">
              <a:lnSpc>
                <a:spcPct val="142900"/>
              </a:lnSpc>
            </a:pPr>
            <a:r>
              <a:rPr b="1" i="1" spc="-85" dirty="0">
                <a:latin typeface="Arial"/>
                <a:cs typeface="Arial"/>
              </a:rPr>
              <a:t>b</a:t>
            </a:r>
            <a:r>
              <a:rPr b="1" i="1" spc="-5" dirty="0">
                <a:latin typeface="Arial"/>
                <a:cs typeface="Arial"/>
              </a:rPr>
              <a:t>a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ki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60" dirty="0">
                <a:latin typeface="Arial"/>
                <a:cs typeface="Arial"/>
              </a:rPr>
              <a:t>g </a:t>
            </a:r>
            <a:r>
              <a:rPr b="1" i="1" spc="-35" dirty="0">
                <a:latin typeface="Arial"/>
                <a:cs typeface="Arial"/>
              </a:rPr>
              <a:t> </a:t>
            </a:r>
            <a:r>
              <a:rPr b="1" i="1" spc="-85" dirty="0">
                <a:latin typeface="Arial"/>
                <a:cs typeface="Arial"/>
              </a:rPr>
              <a:t>b</a:t>
            </a:r>
            <a:r>
              <a:rPr b="1" i="1" spc="-5" dirty="0">
                <a:latin typeface="Arial"/>
                <a:cs typeface="Arial"/>
              </a:rPr>
              <a:t>a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ki</a:t>
            </a:r>
            <a:r>
              <a:rPr b="1" i="1" spc="-85" dirty="0">
                <a:latin typeface="Arial"/>
                <a:cs typeface="Arial"/>
              </a:rPr>
              <a:t>n</a:t>
            </a:r>
            <a:r>
              <a:rPr b="1" i="1" spc="-80" dirty="0">
                <a:latin typeface="Arial"/>
                <a:cs typeface="Arial"/>
              </a:rPr>
              <a:t>g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0" y="4952735"/>
            <a:ext cx="4561561" cy="1029384"/>
          </a:xfrm>
          <a:prstGeom prst="rect">
            <a:avLst/>
          </a:prstGeom>
          <a:solidFill>
            <a:srgbClr val="F1DDF2"/>
          </a:solidFill>
        </p:spPr>
        <p:txBody>
          <a:bodyPr vert="horz" wrap="square" lIns="0" tIns="30480" rIns="0" bIns="0" rtlCol="0">
            <a:spAutoFit/>
          </a:bodyPr>
          <a:lstStyle/>
          <a:p>
            <a:pPr marL="45085">
              <a:spcBef>
                <a:spcPts val="240"/>
              </a:spcBef>
            </a:pPr>
            <a:r>
              <a:rPr i="1" spc="-25" dirty="0">
                <a:latin typeface="Arial"/>
                <a:cs typeface="Arial"/>
              </a:rPr>
              <a:t>crises </a:t>
            </a:r>
            <a:r>
              <a:rPr i="1" spc="-30" dirty="0">
                <a:latin typeface="Arial"/>
                <a:cs typeface="Arial"/>
              </a:rPr>
              <a:t>as </a:t>
            </a:r>
            <a:r>
              <a:rPr i="1" spc="-35" dirty="0">
                <a:latin typeface="Arial"/>
                <a:cs typeface="Arial"/>
              </a:rPr>
              <a:t>happened </a:t>
            </a:r>
            <a:r>
              <a:rPr i="1" spc="-20" dirty="0">
                <a:latin typeface="Arial"/>
                <a:cs typeface="Arial"/>
              </a:rPr>
              <a:t>in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40" dirty="0">
                <a:latin typeface="Arial"/>
                <a:cs typeface="Arial"/>
              </a:rPr>
              <a:t>2009…</a:t>
            </a:r>
            <a:endParaRPr dirty="0">
              <a:latin typeface="Arial"/>
              <a:cs typeface="Arial"/>
            </a:endParaRPr>
          </a:p>
          <a:p>
            <a:pPr marL="45085" marR="610235">
              <a:lnSpc>
                <a:spcPct val="137900"/>
              </a:lnSpc>
              <a:spcBef>
                <a:spcPts val="5"/>
              </a:spcBef>
            </a:pPr>
            <a:r>
              <a:rPr i="1" spc="-30" dirty="0">
                <a:latin typeface="Arial"/>
                <a:cs typeface="Arial"/>
              </a:rPr>
              <a:t>regulation </a:t>
            </a:r>
            <a:r>
              <a:rPr i="1" spc="-25" dirty="0">
                <a:latin typeface="Arial"/>
                <a:cs typeface="Arial"/>
              </a:rPr>
              <a:t>to </a:t>
            </a:r>
            <a:r>
              <a:rPr i="1" spc="-30" dirty="0">
                <a:latin typeface="Arial"/>
                <a:cs typeface="Arial"/>
              </a:rPr>
              <a:t>replace the </a:t>
            </a:r>
            <a:r>
              <a:rPr i="1" spc="-35" dirty="0">
                <a:latin typeface="Arial"/>
                <a:cs typeface="Arial"/>
              </a:rPr>
              <a:t>hodgepodge…  </a:t>
            </a:r>
            <a:r>
              <a:rPr i="1" spc="-30" dirty="0">
                <a:latin typeface="Arial"/>
                <a:cs typeface="Arial"/>
              </a:rPr>
              <a:t>system a shot </a:t>
            </a:r>
            <a:r>
              <a:rPr i="1" spc="-20" dirty="0">
                <a:latin typeface="Arial"/>
                <a:cs typeface="Arial"/>
              </a:rPr>
              <a:t>in </a:t>
            </a:r>
            <a:r>
              <a:rPr i="1" spc="-30" dirty="0">
                <a:latin typeface="Arial"/>
                <a:cs typeface="Arial"/>
              </a:rPr>
              <a:t>the</a:t>
            </a:r>
            <a:r>
              <a:rPr i="1" dirty="0">
                <a:latin typeface="Arial"/>
                <a:cs typeface="Arial"/>
              </a:rPr>
              <a:t> </a:t>
            </a:r>
            <a:r>
              <a:rPr i="1" spc="-40" dirty="0">
                <a:latin typeface="Arial"/>
                <a:cs typeface="Arial"/>
              </a:rPr>
              <a:t>arm…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2062" y="6311392"/>
            <a:ext cx="45615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latin typeface="Trebuchet MS"/>
                <a:cs typeface="Trebuchet MS"/>
              </a:rPr>
              <a:t>These </a:t>
            </a:r>
            <a:r>
              <a:rPr spc="-100" dirty="0">
                <a:solidFill>
                  <a:srgbClr val="BB57BE"/>
                </a:solidFill>
                <a:latin typeface="Trebuchet MS"/>
                <a:cs typeface="Trebuchet MS"/>
              </a:rPr>
              <a:t>context 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words </a:t>
            </a:r>
            <a:r>
              <a:rPr spc="-100" dirty="0">
                <a:latin typeface="Trebuchet MS"/>
                <a:cs typeface="Trebuchet MS"/>
              </a:rPr>
              <a:t>will </a:t>
            </a:r>
            <a:r>
              <a:rPr sz="2000" dirty="0">
                <a:latin typeface="+mj-lt"/>
                <a:cs typeface="Trebuchet MS"/>
              </a:rPr>
              <a:t>represent</a:t>
            </a:r>
            <a:r>
              <a:rPr spc="-370" dirty="0">
                <a:latin typeface="Trebuchet MS"/>
                <a:cs typeface="Trebuchet MS"/>
              </a:rPr>
              <a:t> </a:t>
            </a:r>
            <a:r>
              <a:rPr b="1" i="1" spc="-95" dirty="0">
                <a:latin typeface="Trebuchet MS"/>
                <a:cs typeface="Trebuchet MS"/>
              </a:rPr>
              <a:t>banking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32376" y="5943600"/>
            <a:ext cx="289560" cy="359410"/>
          </a:xfrm>
          <a:custGeom>
            <a:avLst/>
            <a:gdLst/>
            <a:ahLst/>
            <a:cxnLst/>
            <a:rect l="l" t="t" r="r" b="b"/>
            <a:pathLst>
              <a:path w="289560" h="359410">
                <a:moveTo>
                  <a:pt x="104413" y="101516"/>
                </a:moveTo>
                <a:lnTo>
                  <a:pt x="55867" y="101516"/>
                </a:lnTo>
                <a:lnTo>
                  <a:pt x="259372" y="359276"/>
                </a:lnTo>
                <a:lnTo>
                  <a:pt x="289267" y="335667"/>
                </a:lnTo>
                <a:lnTo>
                  <a:pt x="104413" y="101516"/>
                </a:lnTo>
                <a:close/>
              </a:path>
              <a:path w="289560" h="359410">
                <a:moveTo>
                  <a:pt x="0" y="0"/>
                </a:moveTo>
                <a:lnTo>
                  <a:pt x="25971" y="125124"/>
                </a:lnTo>
                <a:lnTo>
                  <a:pt x="55867" y="101516"/>
                </a:lnTo>
                <a:lnTo>
                  <a:pt x="104413" y="101516"/>
                </a:lnTo>
                <a:lnTo>
                  <a:pt x="85775" y="77908"/>
                </a:lnTo>
                <a:lnTo>
                  <a:pt x="115684" y="54298"/>
                </a:lnTo>
                <a:lnTo>
                  <a:pt x="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04405" y="5943600"/>
            <a:ext cx="280670" cy="359410"/>
          </a:xfrm>
          <a:custGeom>
            <a:avLst/>
            <a:gdLst/>
            <a:ahLst/>
            <a:cxnLst/>
            <a:rect l="l" t="t" r="r" b="b"/>
            <a:pathLst>
              <a:path w="280670" h="359410">
                <a:moveTo>
                  <a:pt x="280314" y="0"/>
                </a:moveTo>
                <a:lnTo>
                  <a:pt x="165544" y="56191"/>
                </a:lnTo>
                <a:lnTo>
                  <a:pt x="195821" y="79305"/>
                </a:lnTo>
                <a:lnTo>
                  <a:pt x="0" y="335915"/>
                </a:lnTo>
                <a:lnTo>
                  <a:pt x="30276" y="359029"/>
                </a:lnTo>
                <a:lnTo>
                  <a:pt x="226110" y="102420"/>
                </a:lnTo>
                <a:lnTo>
                  <a:pt x="260803" y="102420"/>
                </a:lnTo>
                <a:lnTo>
                  <a:pt x="280314" y="0"/>
                </a:lnTo>
                <a:close/>
              </a:path>
              <a:path w="280670" h="359410">
                <a:moveTo>
                  <a:pt x="260803" y="102420"/>
                </a:moveTo>
                <a:lnTo>
                  <a:pt x="226110" y="102420"/>
                </a:lnTo>
                <a:lnTo>
                  <a:pt x="256400" y="125534"/>
                </a:lnTo>
                <a:lnTo>
                  <a:pt x="260803" y="10242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860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7570" y="166149"/>
            <a:ext cx="3807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0" dirty="0">
                <a:solidFill>
                  <a:srgbClr val="3A87FF"/>
                </a:solidFill>
              </a:rPr>
              <a:t>Word</a:t>
            </a:r>
            <a:r>
              <a:rPr spc="-320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173354"/>
            <a:ext cx="10287000" cy="86664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latin typeface="+mj-lt"/>
                <a:cs typeface="Trebuchet MS"/>
              </a:rPr>
              <a:t>We will build a dense vector for each word, chosen so that it is  similar to vectors of words that appear in similar contexts.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5520431"/>
            <a:ext cx="11201400" cy="880626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latin typeface="+mj-lt"/>
                <a:cs typeface="Trebuchet MS"/>
              </a:rPr>
              <a:t>Note: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vectors </a:t>
            </a:r>
            <a:r>
              <a:rPr sz="2800" dirty="0">
                <a:latin typeface="+mj-lt"/>
                <a:cs typeface="Trebuchet MS"/>
              </a:rPr>
              <a:t>are sometimes called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embeddings </a:t>
            </a:r>
            <a:r>
              <a:rPr sz="2800" dirty="0">
                <a:latin typeface="+mj-lt"/>
                <a:cs typeface="Trebuchet MS"/>
              </a:rPr>
              <a:t>or 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 representations.</a:t>
            </a:r>
            <a:endParaRPr sz="2800" dirty="0">
              <a:latin typeface="+mj-lt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33456" y="3804793"/>
            <a:ext cx="1531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66520" algn="l"/>
              </a:tabLst>
            </a:pPr>
            <a:r>
              <a:rPr sz="2400" i="1" spc="-135" dirty="0">
                <a:solidFill>
                  <a:srgbClr val="3A87FF"/>
                </a:solidFill>
                <a:latin typeface="Trebuchet MS"/>
                <a:cs typeface="Trebuchet MS"/>
              </a:rPr>
              <a:t>li</a:t>
            </a:r>
            <a:r>
              <a:rPr sz="2400" i="1" spc="-225" dirty="0">
                <a:solidFill>
                  <a:srgbClr val="3A87FF"/>
                </a:solidFill>
                <a:latin typeface="Trebuchet MS"/>
                <a:cs typeface="Trebuchet MS"/>
              </a:rPr>
              <a:t>n</a:t>
            </a:r>
            <a:r>
              <a:rPr sz="2400" i="1" spc="25" dirty="0">
                <a:solidFill>
                  <a:srgbClr val="3A87FF"/>
                </a:solidFill>
                <a:latin typeface="Trebuchet MS"/>
                <a:cs typeface="Trebuchet MS"/>
              </a:rPr>
              <a:t>g</a:t>
            </a:r>
            <a:r>
              <a:rPr sz="2400" i="1" spc="-105" dirty="0">
                <a:solidFill>
                  <a:srgbClr val="3A87FF"/>
                </a:solidFill>
                <a:latin typeface="Trebuchet MS"/>
                <a:cs typeface="Trebuchet MS"/>
              </a:rPr>
              <a:t>ui</a:t>
            </a:r>
            <a:r>
              <a:rPr sz="2400" i="1" spc="-130" dirty="0">
                <a:solidFill>
                  <a:srgbClr val="3A87FF"/>
                </a:solidFill>
                <a:latin typeface="Trebuchet MS"/>
                <a:cs typeface="Trebuchet MS"/>
              </a:rPr>
              <a:t>s</a:t>
            </a:r>
            <a:r>
              <a:rPr sz="2400" i="1" spc="-210" dirty="0">
                <a:solidFill>
                  <a:srgbClr val="3A87FF"/>
                </a:solidFill>
                <a:latin typeface="Trebuchet MS"/>
                <a:cs typeface="Trebuchet MS"/>
              </a:rPr>
              <a:t>t</a:t>
            </a:r>
            <a:r>
              <a:rPr sz="2400" i="1" spc="-114" dirty="0">
                <a:solidFill>
                  <a:srgbClr val="3A87FF"/>
                </a:solidFill>
                <a:latin typeface="Trebuchet MS"/>
                <a:cs typeface="Trebuchet MS"/>
              </a:rPr>
              <a:t>ics</a:t>
            </a:r>
            <a:r>
              <a:rPr sz="2400" i="1" dirty="0">
                <a:solidFill>
                  <a:srgbClr val="3A87FF"/>
                </a:solidFill>
                <a:latin typeface="Trebuchet MS"/>
                <a:cs typeface="Trebuchet MS"/>
              </a:rPr>
              <a:t>	</a:t>
            </a:r>
            <a:r>
              <a:rPr sz="2400" spc="-65" dirty="0">
                <a:latin typeface="Trebuchet MS"/>
                <a:cs typeface="Trebuchet MS"/>
              </a:rPr>
              <a:t>=</a:t>
            </a:r>
            <a:endParaRPr sz="24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7054" y="2602776"/>
            <a:ext cx="800735" cy="2706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lnSpc>
                <a:spcPts val="2635"/>
              </a:lnSpc>
              <a:spcBef>
                <a:spcPts val="100"/>
              </a:spcBef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286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792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50" dirty="0">
                <a:latin typeface="Trebuchet MS"/>
                <a:cs typeface="Trebuchet MS"/>
              </a:rPr>
              <a:t>−</a:t>
            </a:r>
            <a:r>
              <a:rPr sz="2200" spc="-55" dirty="0">
                <a:latin typeface="Trebuchet MS"/>
                <a:cs typeface="Trebuchet MS"/>
              </a:rPr>
              <a:t>0</a:t>
            </a:r>
            <a:r>
              <a:rPr sz="2200" spc="-265" dirty="0">
                <a:latin typeface="Trebuchet MS"/>
                <a:cs typeface="Trebuchet MS"/>
              </a:rPr>
              <a:t>.</a:t>
            </a:r>
            <a:r>
              <a:rPr sz="2200" spc="-45" dirty="0">
                <a:latin typeface="Trebuchet MS"/>
                <a:cs typeface="Trebuchet MS"/>
              </a:rPr>
              <a:t>17</a:t>
            </a:r>
            <a:r>
              <a:rPr sz="2200" spc="-40" dirty="0">
                <a:latin typeface="Trebuchet MS"/>
                <a:cs typeface="Trebuchet MS"/>
              </a:rPr>
              <a:t>7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60" dirty="0">
                <a:latin typeface="Trebuchet MS"/>
                <a:cs typeface="Trebuchet MS"/>
              </a:rPr>
              <a:t>−</a:t>
            </a: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107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  <a:spcBef>
                <a:spcPts val="25"/>
              </a:spcBef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109</a:t>
            </a:r>
            <a:endParaRPr sz="2200">
              <a:latin typeface="Trebuchet MS"/>
              <a:cs typeface="Trebuchet MS"/>
            </a:endParaRPr>
          </a:p>
          <a:p>
            <a:pPr marL="12700">
              <a:lnSpc>
                <a:spcPts val="2635"/>
              </a:lnSpc>
            </a:pPr>
            <a:r>
              <a:rPr sz="2200" spc="-60" dirty="0">
                <a:latin typeface="Trebuchet MS"/>
                <a:cs typeface="Trebuchet MS"/>
              </a:rPr>
              <a:t>−</a:t>
            </a: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542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349</a:t>
            </a:r>
            <a:endParaRPr sz="2200">
              <a:latin typeface="Trebuchet MS"/>
              <a:cs typeface="Trebuchet MS"/>
            </a:endParaRPr>
          </a:p>
          <a:p>
            <a:pPr marL="152400">
              <a:lnSpc>
                <a:spcPts val="2635"/>
              </a:lnSpc>
            </a:pPr>
            <a:r>
              <a:rPr sz="2200" spc="-155" dirty="0">
                <a:latin typeface="Trebuchet MS"/>
                <a:cs typeface="Trebuchet MS"/>
              </a:rPr>
              <a:t>0.</a:t>
            </a:r>
            <a:r>
              <a:rPr sz="2200" spc="-45" dirty="0">
                <a:latin typeface="Trebuchet MS"/>
                <a:cs typeface="Trebuchet MS"/>
              </a:rPr>
              <a:t>271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93384" y="2459736"/>
            <a:ext cx="229870" cy="2898775"/>
          </a:xfrm>
          <a:custGeom>
            <a:avLst/>
            <a:gdLst/>
            <a:ahLst/>
            <a:cxnLst/>
            <a:rect l="l" t="t" r="r" b="b"/>
            <a:pathLst>
              <a:path w="229870" h="2898775">
                <a:moveTo>
                  <a:pt x="229873" y="2898651"/>
                </a:moveTo>
                <a:lnTo>
                  <a:pt x="183545" y="2893981"/>
                </a:lnTo>
                <a:lnTo>
                  <a:pt x="140396" y="2880586"/>
                </a:lnTo>
                <a:lnTo>
                  <a:pt x="101349" y="2859392"/>
                </a:lnTo>
                <a:lnTo>
                  <a:pt x="67328" y="2831322"/>
                </a:lnTo>
                <a:lnTo>
                  <a:pt x="39258" y="2797302"/>
                </a:lnTo>
                <a:lnTo>
                  <a:pt x="18064" y="2758255"/>
                </a:lnTo>
                <a:lnTo>
                  <a:pt x="4670" y="2715107"/>
                </a:lnTo>
                <a:lnTo>
                  <a:pt x="0" y="2668781"/>
                </a:lnTo>
                <a:lnTo>
                  <a:pt x="0" y="229873"/>
                </a:lnTo>
                <a:lnTo>
                  <a:pt x="4670" y="183545"/>
                </a:lnTo>
                <a:lnTo>
                  <a:pt x="18064" y="140395"/>
                </a:lnTo>
                <a:lnTo>
                  <a:pt x="39258" y="101348"/>
                </a:lnTo>
                <a:lnTo>
                  <a:pt x="67328" y="67328"/>
                </a:lnTo>
                <a:lnTo>
                  <a:pt x="101349" y="39258"/>
                </a:lnTo>
                <a:lnTo>
                  <a:pt x="140396" y="18064"/>
                </a:lnTo>
                <a:lnTo>
                  <a:pt x="183545" y="4670"/>
                </a:lnTo>
                <a:lnTo>
                  <a:pt x="229873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2714" y="2459736"/>
            <a:ext cx="230504" cy="2898775"/>
          </a:xfrm>
          <a:custGeom>
            <a:avLst/>
            <a:gdLst/>
            <a:ahLst/>
            <a:cxnLst/>
            <a:rect l="l" t="t" r="r" b="b"/>
            <a:pathLst>
              <a:path w="230504" h="2898775">
                <a:moveTo>
                  <a:pt x="0" y="0"/>
                </a:moveTo>
                <a:lnTo>
                  <a:pt x="46329" y="4670"/>
                </a:lnTo>
                <a:lnTo>
                  <a:pt x="89480" y="18064"/>
                </a:lnTo>
                <a:lnTo>
                  <a:pt x="128528" y="39258"/>
                </a:lnTo>
                <a:lnTo>
                  <a:pt x="162550" y="67328"/>
                </a:lnTo>
                <a:lnTo>
                  <a:pt x="190620" y="101348"/>
                </a:lnTo>
                <a:lnTo>
                  <a:pt x="211815" y="140395"/>
                </a:lnTo>
                <a:lnTo>
                  <a:pt x="225209" y="183545"/>
                </a:lnTo>
                <a:lnTo>
                  <a:pt x="229880" y="229873"/>
                </a:lnTo>
                <a:lnTo>
                  <a:pt x="229880" y="2668781"/>
                </a:lnTo>
                <a:lnTo>
                  <a:pt x="225209" y="2715107"/>
                </a:lnTo>
                <a:lnTo>
                  <a:pt x="211815" y="2758255"/>
                </a:lnTo>
                <a:lnTo>
                  <a:pt x="190620" y="2797302"/>
                </a:lnTo>
                <a:lnTo>
                  <a:pt x="162550" y="2831322"/>
                </a:lnTo>
                <a:lnTo>
                  <a:pt x="128528" y="2859392"/>
                </a:lnTo>
                <a:lnTo>
                  <a:pt x="89480" y="2880586"/>
                </a:lnTo>
                <a:lnTo>
                  <a:pt x="46329" y="2893981"/>
                </a:lnTo>
                <a:lnTo>
                  <a:pt x="0" y="289865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332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674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30" dirty="0">
                <a:solidFill>
                  <a:srgbClr val="3A87FF"/>
                </a:solidFill>
              </a:rPr>
              <a:t>How </a:t>
            </a:r>
            <a:r>
              <a:rPr spc="-125" dirty="0">
                <a:solidFill>
                  <a:srgbClr val="3A87FF"/>
                </a:solidFill>
              </a:rPr>
              <a:t>to </a:t>
            </a:r>
            <a:r>
              <a:rPr spc="-180" dirty="0">
                <a:solidFill>
                  <a:srgbClr val="3A87FF"/>
                </a:solidFill>
              </a:rPr>
              <a:t>make </a:t>
            </a:r>
            <a:r>
              <a:rPr spc="-160" dirty="0">
                <a:solidFill>
                  <a:srgbClr val="3A87FF"/>
                </a:solidFill>
              </a:rPr>
              <a:t>neighbors </a:t>
            </a:r>
            <a:r>
              <a:rPr spc="-195" dirty="0">
                <a:solidFill>
                  <a:srgbClr val="3A87FF"/>
                </a:solidFill>
              </a:rPr>
              <a:t>represent</a:t>
            </a:r>
            <a:r>
              <a:rPr spc="-690" dirty="0">
                <a:solidFill>
                  <a:srgbClr val="3A87FF"/>
                </a:solidFill>
              </a:rPr>
              <a:t> </a:t>
            </a:r>
            <a:r>
              <a:rPr spc="-105" dirty="0">
                <a:solidFill>
                  <a:srgbClr val="3A87FF"/>
                </a:solidFill>
              </a:rPr>
              <a:t>words?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295400"/>
            <a:ext cx="10668000" cy="5093317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12700">
              <a:spcBef>
                <a:spcPts val="1840"/>
              </a:spcBef>
            </a:pPr>
            <a:r>
              <a:rPr sz="3200" dirty="0">
                <a:latin typeface="+mj-lt"/>
                <a:cs typeface="DejaVu Sans"/>
              </a:rPr>
              <a:t>Answer: With a cooccurrence matrix X</a:t>
            </a:r>
          </a:p>
          <a:p>
            <a:pPr marL="469900" indent="-457200">
              <a:spcBef>
                <a:spcPts val="174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2 options: full document vs windows</a:t>
            </a:r>
          </a:p>
          <a:p>
            <a:pPr marL="469900" marR="851535" indent="-457200" algn="just">
              <a:lnSpc>
                <a:spcPct val="99700"/>
              </a:lnSpc>
              <a:spcBef>
                <a:spcPts val="1850"/>
              </a:spcBef>
              <a:buClr>
                <a:srgbClr val="CC0000"/>
              </a:buClr>
              <a:buFont typeface="Arial"/>
              <a:buChar char="•"/>
              <a:tabLst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Word - document cooccurrence matrix will give  general topics (all sports terms will have similar  entries) leading to “Latent Semantic Analysis”</a:t>
            </a:r>
          </a:p>
          <a:p>
            <a:pPr>
              <a:lnSpc>
                <a:spcPct val="100000"/>
              </a:lnSpc>
              <a:buClr>
                <a:srgbClr val="CC0000"/>
              </a:buClr>
              <a:buFont typeface="Arial"/>
              <a:buChar char="•"/>
            </a:pPr>
            <a:endParaRPr sz="3600" dirty="0">
              <a:latin typeface="+mj-lt"/>
              <a:cs typeface="Times New Roman"/>
            </a:endParaRPr>
          </a:p>
          <a:p>
            <a:pPr marL="469900" marR="5080" indent="-457200">
              <a:lnSpc>
                <a:spcPct val="101200"/>
              </a:lnSpc>
              <a:spcBef>
                <a:spcPts val="299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Instead: Window around each word</a:t>
            </a:r>
            <a:r>
              <a:rPr lang="en-SG" sz="3200" dirty="0">
                <a:latin typeface="+mj-lt"/>
                <a:cs typeface="DejaVu Sans"/>
              </a:rPr>
              <a:t> -&gt; </a:t>
            </a:r>
            <a:r>
              <a:rPr sz="3200" dirty="0">
                <a:latin typeface="+mj-lt"/>
                <a:cs typeface="DejaVu Sans"/>
              </a:rPr>
              <a:t>captures both  syntactic (POS) and semantic information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0B1F4E-665F-4AA8-8739-1E93F3F735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77583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105130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0" dirty="0">
                <a:solidFill>
                  <a:srgbClr val="3A87FF"/>
                </a:solidFill>
              </a:rPr>
              <a:t>Window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225" dirty="0">
                <a:solidFill>
                  <a:srgbClr val="3A87FF"/>
                </a:solidFill>
              </a:rPr>
              <a:t>cooccurence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419475"/>
            <a:ext cx="10210800" cy="4019049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469900" indent="-457200">
              <a:spcBef>
                <a:spcPts val="18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260" dirty="0">
                <a:latin typeface="DejaVu Sans"/>
                <a:cs typeface="DejaVu Sans"/>
              </a:rPr>
              <a:t>Window </a:t>
            </a:r>
            <a:r>
              <a:rPr sz="3200" spc="-285" dirty="0">
                <a:latin typeface="DejaVu Sans"/>
                <a:cs typeface="DejaVu Sans"/>
              </a:rPr>
              <a:t>length </a:t>
            </a:r>
            <a:r>
              <a:rPr sz="3200" spc="-365" dirty="0">
                <a:latin typeface="DejaVu Sans"/>
                <a:cs typeface="DejaVu Sans"/>
              </a:rPr>
              <a:t>1 </a:t>
            </a:r>
            <a:r>
              <a:rPr sz="3200" spc="-300" dirty="0">
                <a:latin typeface="DejaVu Sans"/>
                <a:cs typeface="DejaVu Sans"/>
              </a:rPr>
              <a:t>(more </a:t>
            </a:r>
            <a:r>
              <a:rPr sz="3200" spc="-335" dirty="0">
                <a:latin typeface="DejaVu Sans"/>
                <a:cs typeface="DejaVu Sans"/>
              </a:rPr>
              <a:t>common: </a:t>
            </a:r>
            <a:r>
              <a:rPr sz="3200" spc="-365" dirty="0">
                <a:latin typeface="DejaVu Sans"/>
                <a:cs typeface="DejaVu Sans"/>
              </a:rPr>
              <a:t>5 </a:t>
            </a:r>
            <a:r>
              <a:rPr sz="3200" spc="-155" dirty="0">
                <a:latin typeface="DejaVu Sans"/>
                <a:cs typeface="DejaVu Sans"/>
              </a:rPr>
              <a:t>-</a:t>
            </a:r>
            <a:r>
              <a:rPr sz="3200" spc="80" dirty="0">
                <a:latin typeface="DejaVu Sans"/>
                <a:cs typeface="DejaVu Sans"/>
              </a:rPr>
              <a:t> </a:t>
            </a:r>
            <a:r>
              <a:rPr sz="3200" spc="-330" dirty="0">
                <a:latin typeface="DejaVu Sans"/>
                <a:cs typeface="DejaVu Sans"/>
              </a:rPr>
              <a:t>10)</a:t>
            </a:r>
            <a:endParaRPr sz="3200" dirty="0">
              <a:latin typeface="DejaVu Sans"/>
              <a:cs typeface="DejaVu Sans"/>
            </a:endParaRPr>
          </a:p>
          <a:p>
            <a:pPr marL="469900" indent="-457200"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340" dirty="0">
                <a:latin typeface="DejaVu Sans"/>
                <a:cs typeface="DejaVu Sans"/>
              </a:rPr>
              <a:t>Symmetric </a:t>
            </a:r>
            <a:r>
              <a:rPr sz="3200" spc="-254" dirty="0">
                <a:latin typeface="DejaVu Sans"/>
                <a:cs typeface="DejaVu Sans"/>
              </a:rPr>
              <a:t>(irrelevant </a:t>
            </a:r>
            <a:r>
              <a:rPr sz="3200" spc="-275" dirty="0">
                <a:latin typeface="DejaVu Sans"/>
                <a:cs typeface="DejaVu Sans"/>
              </a:rPr>
              <a:t>whether </a:t>
            </a:r>
            <a:r>
              <a:rPr sz="3200" spc="-220" dirty="0">
                <a:latin typeface="DejaVu Sans"/>
                <a:cs typeface="DejaVu Sans"/>
              </a:rPr>
              <a:t>leX </a:t>
            </a:r>
            <a:r>
              <a:rPr sz="3200" spc="-210" dirty="0">
                <a:latin typeface="DejaVu Sans"/>
                <a:cs typeface="DejaVu Sans"/>
              </a:rPr>
              <a:t>or </a:t>
            </a:r>
            <a:r>
              <a:rPr sz="3200" spc="-250" dirty="0">
                <a:latin typeface="DejaVu Sans"/>
                <a:cs typeface="DejaVu Sans"/>
              </a:rPr>
              <a:t>right</a:t>
            </a:r>
            <a:r>
              <a:rPr sz="3200" spc="-220" dirty="0">
                <a:latin typeface="DejaVu Sans"/>
                <a:cs typeface="DejaVu Sans"/>
              </a:rPr>
              <a:t> </a:t>
            </a:r>
            <a:r>
              <a:rPr sz="3200" spc="-285" dirty="0">
                <a:latin typeface="DejaVu Sans"/>
                <a:cs typeface="DejaVu Sans"/>
              </a:rPr>
              <a:t>context)</a:t>
            </a:r>
            <a:endParaRPr sz="3200" dirty="0">
              <a:latin typeface="DejaVu Sans"/>
              <a:cs typeface="DejaVu Sans"/>
            </a:endParaRPr>
          </a:p>
          <a:p>
            <a:pPr marL="469900" indent="-457200">
              <a:spcBef>
                <a:spcPts val="18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spc="-360" dirty="0">
                <a:latin typeface="DejaVu Sans"/>
                <a:cs typeface="DejaVu Sans"/>
              </a:rPr>
              <a:t>Example</a:t>
            </a:r>
            <a:r>
              <a:rPr sz="3200" spc="-265" dirty="0">
                <a:latin typeface="DejaVu Sans"/>
                <a:cs typeface="DejaVu Sans"/>
              </a:rPr>
              <a:t> </a:t>
            </a:r>
            <a:r>
              <a:rPr sz="3200" spc="-280" dirty="0">
                <a:latin typeface="DejaVu Sans"/>
                <a:cs typeface="DejaVu Sans"/>
              </a:rPr>
              <a:t>corpus:</a:t>
            </a:r>
            <a:endParaRPr sz="32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04" dirty="0">
                <a:latin typeface="DejaVu Sans"/>
                <a:cs typeface="DejaVu Sans"/>
              </a:rPr>
              <a:t>like </a:t>
            </a:r>
            <a:r>
              <a:rPr sz="2800" spc="-275" dirty="0">
                <a:latin typeface="DejaVu Sans"/>
                <a:cs typeface="DejaVu Sans"/>
              </a:rPr>
              <a:t>deep</a:t>
            </a:r>
            <a:r>
              <a:rPr sz="2800" spc="-365" dirty="0">
                <a:latin typeface="DejaVu Sans"/>
                <a:cs typeface="DejaVu Sans"/>
              </a:rPr>
              <a:t> </a:t>
            </a:r>
            <a:r>
              <a:rPr sz="2800" spc="-229" dirty="0">
                <a:latin typeface="DejaVu Sans"/>
                <a:cs typeface="DejaVu Sans"/>
              </a:rPr>
              <a:t>learning.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04" dirty="0">
                <a:latin typeface="DejaVu Sans"/>
                <a:cs typeface="DejaVu Sans"/>
              </a:rPr>
              <a:t>like</a:t>
            </a:r>
            <a:r>
              <a:rPr sz="2800" spc="-345" dirty="0">
                <a:latin typeface="DejaVu Sans"/>
                <a:cs typeface="DejaVu Sans"/>
              </a:rPr>
              <a:t> </a:t>
            </a:r>
            <a:r>
              <a:rPr sz="2800" spc="-235" dirty="0">
                <a:latin typeface="DejaVu Sans"/>
                <a:cs typeface="DejaVu Sans"/>
              </a:rPr>
              <a:t>NLP.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800" spc="-105" dirty="0">
                <a:latin typeface="DejaVu Sans"/>
                <a:cs typeface="DejaVu Sans"/>
              </a:rPr>
              <a:t>I </a:t>
            </a:r>
            <a:r>
              <a:rPr sz="2800" spc="-240" dirty="0">
                <a:latin typeface="DejaVu Sans"/>
                <a:cs typeface="DejaVu Sans"/>
              </a:rPr>
              <a:t>enjoy</a:t>
            </a:r>
            <a:r>
              <a:rPr sz="2800" spc="-345" dirty="0">
                <a:latin typeface="DejaVu Sans"/>
                <a:cs typeface="DejaVu Sans"/>
              </a:rPr>
              <a:t> </a:t>
            </a:r>
            <a:r>
              <a:rPr sz="2800" spc="-254" dirty="0">
                <a:latin typeface="DejaVu Sans"/>
                <a:cs typeface="DejaVu Sans"/>
              </a:rPr>
              <a:t>ﬂying.</a:t>
            </a:r>
            <a:endParaRPr sz="2800" dirty="0">
              <a:latin typeface="DejaVu Sans"/>
              <a:cs typeface="DejaVu San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427A6-E8F7-4673-92B2-8E746DE9F3C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962262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5986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10" dirty="0">
                <a:solidFill>
                  <a:srgbClr val="3A87FF"/>
                </a:solidFill>
              </a:rPr>
              <a:t>Window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225" dirty="0">
                <a:solidFill>
                  <a:srgbClr val="3A87FF"/>
                </a:solidFill>
              </a:rPr>
              <a:t>cooccurence</a:t>
            </a:r>
            <a:r>
              <a:rPr spc="-470" dirty="0">
                <a:solidFill>
                  <a:srgbClr val="3A87FF"/>
                </a:solidFill>
              </a:rPr>
              <a:t> </a:t>
            </a:r>
            <a:r>
              <a:rPr spc="-195" dirty="0">
                <a:solidFill>
                  <a:srgbClr val="3A87FF"/>
                </a:solidFill>
              </a:rPr>
              <a:t>matrix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346" y="2438400"/>
            <a:ext cx="3680254" cy="2331407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900" indent="-457200">
              <a:spcBef>
                <a:spcPts val="178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2800" spc="-360" dirty="0">
                <a:latin typeface="DejaVu Sans"/>
                <a:cs typeface="DejaVu Sans"/>
              </a:rPr>
              <a:t>Example</a:t>
            </a:r>
            <a:r>
              <a:rPr sz="2800" spc="-270" dirty="0">
                <a:latin typeface="DejaVu Sans"/>
                <a:cs typeface="DejaVu Sans"/>
              </a:rPr>
              <a:t> </a:t>
            </a:r>
            <a:r>
              <a:rPr sz="2800" spc="-280" dirty="0">
                <a:latin typeface="DejaVu Sans"/>
                <a:cs typeface="DejaVu Sans"/>
              </a:rPr>
              <a:t>corpus:</a:t>
            </a:r>
            <a:endParaRPr sz="28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04" dirty="0">
                <a:latin typeface="DejaVu Sans"/>
                <a:cs typeface="DejaVu Sans"/>
              </a:rPr>
              <a:t>like </a:t>
            </a:r>
            <a:r>
              <a:rPr sz="2400" spc="-275" dirty="0">
                <a:latin typeface="DejaVu Sans"/>
                <a:cs typeface="DejaVu Sans"/>
              </a:rPr>
              <a:t>deep</a:t>
            </a:r>
            <a:r>
              <a:rPr sz="2400" spc="-430" dirty="0">
                <a:latin typeface="DejaVu Sans"/>
                <a:cs typeface="DejaVu Sans"/>
              </a:rPr>
              <a:t> </a:t>
            </a:r>
            <a:r>
              <a:rPr sz="2400" spc="-229" dirty="0">
                <a:latin typeface="DejaVu Sans"/>
                <a:cs typeface="DejaVu Sans"/>
              </a:rPr>
              <a:t>learning.</a:t>
            </a:r>
            <a:endParaRPr sz="24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04" dirty="0">
                <a:latin typeface="DejaVu Sans"/>
                <a:cs typeface="DejaVu Sans"/>
              </a:rPr>
              <a:t>like</a:t>
            </a:r>
            <a:r>
              <a:rPr sz="2400" spc="-350" dirty="0">
                <a:latin typeface="DejaVu Sans"/>
                <a:cs typeface="DejaVu Sans"/>
              </a:rPr>
              <a:t> </a:t>
            </a:r>
            <a:r>
              <a:rPr sz="2400" spc="-235" dirty="0">
                <a:latin typeface="DejaVu Sans"/>
                <a:cs typeface="DejaVu Sans"/>
              </a:rPr>
              <a:t>NLP.</a:t>
            </a:r>
            <a:endParaRPr sz="2400" dirty="0">
              <a:latin typeface="DejaVu Sans"/>
              <a:cs typeface="DejaVu Sans"/>
            </a:endParaRP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Char char="•"/>
              <a:tabLst>
                <a:tab pos="926465" algn="l"/>
                <a:tab pos="927100" algn="l"/>
              </a:tabLst>
            </a:pPr>
            <a:r>
              <a:rPr sz="2400" spc="-105" dirty="0">
                <a:latin typeface="DejaVu Sans"/>
                <a:cs typeface="DejaVu Sans"/>
              </a:rPr>
              <a:t>I </a:t>
            </a:r>
            <a:r>
              <a:rPr sz="2400" spc="-240" dirty="0">
                <a:latin typeface="DejaVu Sans"/>
                <a:cs typeface="DejaVu Sans"/>
              </a:rPr>
              <a:t>enjoy</a:t>
            </a:r>
            <a:r>
              <a:rPr sz="2400" spc="-350" dirty="0">
                <a:latin typeface="DejaVu Sans"/>
                <a:cs typeface="DejaVu Sans"/>
              </a:rPr>
              <a:t> </a:t>
            </a:r>
            <a:r>
              <a:rPr sz="2400" spc="-254" dirty="0">
                <a:latin typeface="DejaVu Sans"/>
                <a:cs typeface="DejaVu Sans"/>
              </a:rPr>
              <a:t>ﬂying.</a:t>
            </a:r>
            <a:endParaRPr sz="2400" dirty="0">
              <a:latin typeface="DejaVu Sans"/>
              <a:cs typeface="DejaVu San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/>
          </p:nvPr>
        </p:nvGraphicFramePr>
        <p:xfrm>
          <a:off x="4572000" y="2057400"/>
          <a:ext cx="7182480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1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74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5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8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5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counts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enjoy</a:t>
                      </a:r>
                      <a:endParaRPr sz="1800" dirty="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deep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learning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NLP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ﬂying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2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2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enjoy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deep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9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learning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20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NLP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ﬂying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.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B51826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1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0</a:t>
                      </a:r>
                    </a:p>
                  </a:txBody>
                  <a:tcPr marL="0" marR="0" marT="4571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3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FF55D04-24CE-4AF0-B781-94D91387C1F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44558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306187"/>
            <a:ext cx="1013205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 simple </a:t>
            </a:r>
            <a:r>
              <a:rPr spc="-225" dirty="0">
                <a:solidFill>
                  <a:srgbClr val="3A87FF"/>
                </a:solidFill>
              </a:rPr>
              <a:t>cooccurrence</a:t>
            </a:r>
            <a:r>
              <a:rPr spc="-44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9200" y="1676400"/>
            <a:ext cx="11122660" cy="43627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295" dirty="0">
                <a:latin typeface="DejaVu Sans"/>
                <a:cs typeface="DejaVu Sans"/>
              </a:rPr>
              <a:t>Increase </a:t>
            </a:r>
            <a:r>
              <a:rPr sz="3200" spc="-220" dirty="0">
                <a:latin typeface="DejaVu Sans"/>
                <a:cs typeface="DejaVu Sans"/>
              </a:rPr>
              <a:t>in </a:t>
            </a:r>
            <a:r>
              <a:rPr sz="3200" spc="-300" dirty="0">
                <a:latin typeface="DejaVu Sans"/>
                <a:cs typeface="DejaVu Sans"/>
              </a:rPr>
              <a:t>size </a:t>
            </a:r>
            <a:r>
              <a:rPr sz="3200" spc="-225" dirty="0">
                <a:latin typeface="DejaVu Sans"/>
                <a:cs typeface="DejaVu Sans"/>
              </a:rPr>
              <a:t>with</a:t>
            </a:r>
            <a:r>
              <a:rPr sz="3200" spc="-229" dirty="0">
                <a:latin typeface="DejaVu Sans"/>
                <a:cs typeface="DejaVu Sans"/>
              </a:rPr>
              <a:t> </a:t>
            </a:r>
            <a:r>
              <a:rPr sz="3200" spc="-310" dirty="0">
                <a:latin typeface="DejaVu Sans"/>
                <a:cs typeface="DejaVu Sans"/>
              </a:rPr>
              <a:t>vocabulary</a:t>
            </a:r>
            <a:endParaRPr lang="en-SG" sz="3200" spc="-310" dirty="0">
              <a:latin typeface="DejaVu Sans"/>
              <a:cs typeface="DejaVu Sans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310" dirty="0">
                <a:latin typeface="DejaVu Sans"/>
                <a:cs typeface="DejaVu Sans"/>
              </a:rPr>
              <a:t>Very </a:t>
            </a:r>
            <a:r>
              <a:rPr sz="3200" spc="-305" dirty="0">
                <a:latin typeface="DejaVu Sans"/>
                <a:cs typeface="DejaVu Sans"/>
              </a:rPr>
              <a:t>high </a:t>
            </a:r>
            <a:r>
              <a:rPr sz="3200" spc="-280" dirty="0">
                <a:latin typeface="DejaVu Sans"/>
                <a:cs typeface="DejaVu Sans"/>
              </a:rPr>
              <a:t>dimensional: </a:t>
            </a:r>
            <a:r>
              <a:rPr sz="3200" spc="-254" dirty="0">
                <a:latin typeface="DejaVu Sans"/>
                <a:cs typeface="DejaVu Sans"/>
              </a:rPr>
              <a:t>require </a:t>
            </a:r>
            <a:r>
              <a:rPr sz="3200" spc="-375" dirty="0">
                <a:latin typeface="DejaVu Sans"/>
                <a:cs typeface="DejaVu Sans"/>
              </a:rPr>
              <a:t>a </a:t>
            </a:r>
            <a:r>
              <a:rPr sz="3200" spc="-180" dirty="0">
                <a:latin typeface="DejaVu Sans"/>
                <a:cs typeface="DejaVu Sans"/>
              </a:rPr>
              <a:t>lot </a:t>
            </a:r>
            <a:r>
              <a:rPr sz="3200" spc="-190" dirty="0">
                <a:latin typeface="DejaVu Sans"/>
                <a:cs typeface="DejaVu Sans"/>
              </a:rPr>
              <a:t>of </a:t>
            </a:r>
            <a:r>
              <a:rPr sz="3200" spc="-305" dirty="0">
                <a:latin typeface="DejaVu Sans"/>
                <a:cs typeface="DejaVu Sans"/>
              </a:rPr>
              <a:t>storage  </a:t>
            </a:r>
            <a:endParaRPr lang="en-SG" sz="3200" spc="-305" dirty="0">
              <a:latin typeface="DejaVu Sans"/>
              <a:cs typeface="DejaVu Sans"/>
            </a:endParaRPr>
          </a:p>
          <a:p>
            <a:pPr marL="469900" indent="-457200">
              <a:lnSpc>
                <a:spcPct val="2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spc="-320" dirty="0">
                <a:latin typeface="DejaVu Sans"/>
                <a:cs typeface="DejaVu Sans"/>
              </a:rPr>
              <a:t>Subsequent </a:t>
            </a:r>
            <a:r>
              <a:rPr sz="3200" spc="-280" dirty="0">
                <a:latin typeface="DejaVu Sans"/>
                <a:cs typeface="DejaVu Sans"/>
              </a:rPr>
              <a:t>classiﬁcation </a:t>
            </a:r>
            <a:r>
              <a:rPr sz="3200" spc="-315" dirty="0">
                <a:latin typeface="DejaVu Sans"/>
                <a:cs typeface="DejaVu Sans"/>
              </a:rPr>
              <a:t>models </a:t>
            </a:r>
            <a:r>
              <a:rPr sz="3200" spc="-355" dirty="0">
                <a:latin typeface="DejaVu Sans"/>
                <a:cs typeface="DejaVu Sans"/>
              </a:rPr>
              <a:t>have </a:t>
            </a:r>
            <a:r>
              <a:rPr sz="3200" spc="-285" dirty="0">
                <a:latin typeface="DejaVu Sans"/>
                <a:cs typeface="DejaVu Sans"/>
              </a:rPr>
              <a:t>sparsity</a:t>
            </a:r>
            <a:r>
              <a:rPr sz="3200" spc="-45" dirty="0">
                <a:latin typeface="DejaVu Sans"/>
                <a:cs typeface="DejaVu Sans"/>
              </a:rPr>
              <a:t> </a:t>
            </a:r>
            <a:r>
              <a:rPr sz="3200" spc="-315" dirty="0">
                <a:latin typeface="DejaVu Sans"/>
                <a:cs typeface="DejaVu Sans"/>
              </a:rPr>
              <a:t>issues</a:t>
            </a:r>
            <a:endParaRPr sz="3200" dirty="0">
              <a:latin typeface="DejaVu Sans"/>
              <a:cs typeface="DejaVu Sans"/>
            </a:endParaRPr>
          </a:p>
          <a:p>
            <a:pPr marL="12700">
              <a:lnSpc>
                <a:spcPct val="200000"/>
              </a:lnSpc>
              <a:spcBef>
                <a:spcPts val="3030"/>
              </a:spcBef>
            </a:pPr>
            <a:r>
              <a:rPr sz="3200" dirty="0">
                <a:latin typeface="Wingdings"/>
                <a:cs typeface="Wingdings"/>
              </a:rPr>
              <a:t>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35" dirty="0">
                <a:latin typeface="DejaVu Sans"/>
                <a:cs typeface="DejaVu Sans"/>
              </a:rPr>
              <a:t>Models </a:t>
            </a:r>
            <a:r>
              <a:rPr sz="3200" spc="-295" dirty="0">
                <a:latin typeface="DejaVu Sans"/>
                <a:cs typeface="DejaVu Sans"/>
              </a:rPr>
              <a:t>are </a:t>
            </a:r>
            <a:r>
              <a:rPr sz="3200" spc="-300" dirty="0">
                <a:latin typeface="DejaVu Sans"/>
                <a:cs typeface="DejaVu Sans"/>
              </a:rPr>
              <a:t>less</a:t>
            </a:r>
            <a:r>
              <a:rPr sz="3200" spc="-330" dirty="0">
                <a:latin typeface="DejaVu Sans"/>
                <a:cs typeface="DejaVu Sans"/>
              </a:rPr>
              <a:t> </a:t>
            </a:r>
            <a:r>
              <a:rPr sz="3200" spc="-260" dirty="0">
                <a:latin typeface="DejaVu Sans"/>
                <a:cs typeface="DejaVu Sans"/>
              </a:rPr>
              <a:t>robust</a:t>
            </a:r>
            <a:endParaRPr sz="3200" dirty="0">
              <a:latin typeface="DejaVu Sans"/>
              <a:cs typeface="DejaVu San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D664B67-9742-4DDB-AAF4-FCA7FBFEB7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73377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275591"/>
            <a:ext cx="10972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5" dirty="0">
                <a:solidFill>
                  <a:srgbClr val="3A87FF"/>
                </a:solidFill>
              </a:rPr>
              <a:t>What </a:t>
            </a:r>
            <a:r>
              <a:rPr spc="-140" dirty="0">
                <a:solidFill>
                  <a:srgbClr val="3A87FF"/>
                </a:solidFill>
              </a:rPr>
              <a:t>is </a:t>
            </a:r>
            <a:r>
              <a:rPr spc="-150" dirty="0">
                <a:solidFill>
                  <a:srgbClr val="3A87FF"/>
                </a:solidFill>
              </a:rPr>
              <a:t>Natural </a:t>
            </a:r>
            <a:r>
              <a:rPr spc="-180" dirty="0">
                <a:solidFill>
                  <a:srgbClr val="3A87FF"/>
                </a:solidFill>
              </a:rPr>
              <a:t>Language </a:t>
            </a:r>
            <a:r>
              <a:rPr spc="-170" dirty="0">
                <a:solidFill>
                  <a:srgbClr val="3A87FF"/>
                </a:solidFill>
              </a:rPr>
              <a:t>Processing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(NLP)?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062228"/>
            <a:ext cx="11125200" cy="487563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spcBef>
                <a:spcPts val="59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Natural language processing is a ﬁeld at the intersection of</a:t>
            </a:r>
          </a:p>
          <a:p>
            <a:pPr marL="698500" lvl="1" indent="-228600">
              <a:spcBef>
                <a:spcPts val="49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computer science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artiﬁcial intelligence</a:t>
            </a: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and linguistics.</a:t>
            </a:r>
          </a:p>
          <a:p>
            <a:pPr marL="355600" marR="394335" indent="-342900">
              <a:lnSpc>
                <a:spcPct val="101499"/>
              </a:lnSpc>
              <a:spcBef>
                <a:spcPts val="5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Goal: for computers to process or “understand” natural  language in order to perform tasks that are useful, e.g.</a:t>
            </a: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Question Answering</a:t>
            </a:r>
          </a:p>
          <a:p>
            <a:pPr marL="355600" marR="2551430" indent="-342900">
              <a:lnSpc>
                <a:spcPct val="99400"/>
              </a:lnSpc>
              <a:spcBef>
                <a:spcPts val="63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Fully </a:t>
            </a:r>
            <a:r>
              <a:rPr sz="2800" b="1" dirty="0">
                <a:latin typeface="+mj-lt"/>
                <a:cs typeface="Trebuchet MS"/>
              </a:rPr>
              <a:t>understanding and representing  </a:t>
            </a:r>
            <a:r>
              <a:rPr sz="2800" dirty="0">
                <a:latin typeface="+mj-lt"/>
                <a:cs typeface="DejaVu Sans"/>
              </a:rPr>
              <a:t>the </a:t>
            </a:r>
            <a:r>
              <a:rPr sz="2800" b="1" dirty="0">
                <a:latin typeface="+mj-lt"/>
                <a:cs typeface="Trebuchet MS"/>
              </a:rPr>
              <a:t>meaning </a:t>
            </a:r>
            <a:r>
              <a:rPr sz="2800" dirty="0">
                <a:latin typeface="+mj-lt"/>
                <a:cs typeface="DejaVu Sans"/>
              </a:rPr>
              <a:t>of language (or even  deﬁning it) is an illusive goal.</a:t>
            </a:r>
          </a:p>
          <a:p>
            <a:pPr marL="355600" marR="3060065" indent="-342900">
              <a:lnSpc>
                <a:spcPct val="101499"/>
              </a:lnSpc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Perfect language understanding is  AI-complete</a:t>
            </a:r>
          </a:p>
        </p:txBody>
      </p:sp>
      <p:sp>
        <p:nvSpPr>
          <p:cNvPr id="7" name="object 7"/>
          <p:cNvSpPr/>
          <p:nvPr/>
        </p:nvSpPr>
        <p:spPr>
          <a:xfrm>
            <a:off x="9067800" y="3581400"/>
            <a:ext cx="2654755" cy="2910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E588F-30F8-45FF-A92D-EA5BA440233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0371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10284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Solution: </a:t>
            </a:r>
            <a:r>
              <a:rPr spc="-210" dirty="0">
                <a:solidFill>
                  <a:srgbClr val="3A87FF"/>
                </a:solidFill>
              </a:rPr>
              <a:t>Low </a:t>
            </a:r>
            <a:r>
              <a:rPr spc="-155" dirty="0">
                <a:solidFill>
                  <a:srgbClr val="3A87FF"/>
                </a:solidFill>
              </a:rPr>
              <a:t>dimensional</a:t>
            </a:r>
            <a:r>
              <a:rPr spc="-385" dirty="0">
                <a:solidFill>
                  <a:srgbClr val="3A87FF"/>
                </a:solidFill>
              </a:rPr>
              <a:t> </a:t>
            </a:r>
            <a:r>
              <a:rPr spc="-185" dirty="0">
                <a:solidFill>
                  <a:srgbClr val="3A87FF"/>
                </a:solidFill>
              </a:rPr>
              <a:t>vectors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524000"/>
            <a:ext cx="10363200" cy="3347711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2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Idea: store “most” of the important information in a  ﬁxed, small number of dimensions: a dense vector</a:t>
            </a: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Usually around 25 – 1000 dimensions</a:t>
            </a:r>
            <a:endParaRPr lang="en-SG" sz="3200" dirty="0">
              <a:latin typeface="+mj-lt"/>
              <a:cs typeface="DejaVu Sans"/>
            </a:endParaRPr>
          </a:p>
          <a:p>
            <a:pPr marL="469900" indent="-457200">
              <a:lnSpc>
                <a:spcPct val="150000"/>
              </a:lnSpc>
              <a:spcBef>
                <a:spcPts val="1740"/>
              </a:spcBef>
              <a:buClr>
                <a:srgbClr val="CC0000"/>
              </a:buClr>
              <a:buChar char="•"/>
              <a:tabLst>
                <a:tab pos="469265" algn="l"/>
                <a:tab pos="469900" algn="l"/>
              </a:tabLst>
            </a:pPr>
            <a:r>
              <a:rPr lang="en-SG" sz="3200" dirty="0">
                <a:latin typeface="+mj-lt"/>
                <a:cs typeface="DejaVu Sans"/>
              </a:rPr>
              <a:t>How to reduce the dimensionality?</a:t>
            </a:r>
            <a:endParaRPr sz="3200" dirty="0">
              <a:latin typeface="+mj-lt"/>
              <a:cs typeface="DejaVu San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8AA82-DBAD-4AA1-AF6D-1DAF0AB63B8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087928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9813903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0" dirty="0">
                <a:solidFill>
                  <a:srgbClr val="3A87FF"/>
                </a:solidFill>
              </a:rPr>
              <a:t>Method </a:t>
            </a:r>
            <a:r>
              <a:rPr spc="-280" dirty="0">
                <a:solidFill>
                  <a:srgbClr val="3A87FF"/>
                </a:solidFill>
              </a:rPr>
              <a:t>1: </a:t>
            </a:r>
            <a:r>
              <a:rPr spc="-155" dirty="0">
                <a:solidFill>
                  <a:srgbClr val="3A87FF"/>
                </a:solidFill>
              </a:rPr>
              <a:t>Dimensionality </a:t>
            </a:r>
            <a:r>
              <a:rPr spc="-185" dirty="0">
                <a:solidFill>
                  <a:srgbClr val="3A87FF"/>
                </a:solidFill>
              </a:rPr>
              <a:t>Reduction </a:t>
            </a:r>
            <a:r>
              <a:rPr spc="-135" dirty="0">
                <a:solidFill>
                  <a:srgbClr val="3A87FF"/>
                </a:solidFill>
              </a:rPr>
              <a:t>on</a:t>
            </a:r>
            <a:r>
              <a:rPr spc="-49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0548" y="1600588"/>
            <a:ext cx="981390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latin typeface="+mj-lt"/>
                <a:cs typeface="DejaVu Sans"/>
              </a:rPr>
              <a:t>Singular Value Decomposition of cooccurrence matrix </a:t>
            </a:r>
            <a:r>
              <a:rPr sz="3200" i="1" dirty="0">
                <a:latin typeface="+mj-lt"/>
                <a:cs typeface="Trebuchet MS"/>
              </a:rPr>
              <a:t>X</a:t>
            </a:r>
            <a:r>
              <a:rPr sz="3200" dirty="0">
                <a:latin typeface="+mj-lt"/>
                <a:cs typeface="DejaVu Sans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3515489" y="2703977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4" h="807719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09663" y="2703977"/>
            <a:ext cx="816610" cy="807720"/>
          </a:xfrm>
          <a:custGeom>
            <a:avLst/>
            <a:gdLst/>
            <a:ahLst/>
            <a:cxnLst/>
            <a:rect l="l" t="t" r="r" b="b"/>
            <a:pathLst>
              <a:path w="816610" h="807719">
                <a:moveTo>
                  <a:pt x="0" y="0"/>
                </a:moveTo>
                <a:lnTo>
                  <a:pt x="816603" y="0"/>
                </a:lnTo>
                <a:lnTo>
                  <a:pt x="816603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98461" y="2703977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5" h="807719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7717" y="4259968"/>
            <a:ext cx="680720" cy="659765"/>
          </a:xfrm>
          <a:custGeom>
            <a:avLst/>
            <a:gdLst/>
            <a:ahLst/>
            <a:cxnLst/>
            <a:rect l="l" t="t" r="r" b="b"/>
            <a:pathLst>
              <a:path w="680720" h="659764">
                <a:moveTo>
                  <a:pt x="0" y="0"/>
                </a:moveTo>
                <a:lnTo>
                  <a:pt x="680495" y="0"/>
                </a:lnTo>
                <a:lnTo>
                  <a:pt x="680495" y="659559"/>
                </a:lnTo>
                <a:lnTo>
                  <a:pt x="0" y="659559"/>
                </a:lnTo>
                <a:lnTo>
                  <a:pt x="0" y="0"/>
                </a:lnTo>
                <a:close/>
              </a:path>
            </a:pathLst>
          </a:custGeom>
          <a:ln w="67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98461" y="4256379"/>
            <a:ext cx="1224915" cy="659765"/>
          </a:xfrm>
          <a:custGeom>
            <a:avLst/>
            <a:gdLst/>
            <a:ahLst/>
            <a:cxnLst/>
            <a:rect l="l" t="t" r="r" b="b"/>
            <a:pathLst>
              <a:path w="1224915" h="659764">
                <a:moveTo>
                  <a:pt x="0" y="0"/>
                </a:moveTo>
                <a:lnTo>
                  <a:pt x="1224882" y="0"/>
                </a:lnTo>
                <a:lnTo>
                  <a:pt x="1224882" y="659535"/>
                </a:lnTo>
                <a:lnTo>
                  <a:pt x="0" y="659535"/>
                </a:lnTo>
                <a:lnTo>
                  <a:pt x="0" y="0"/>
                </a:lnTo>
                <a:close/>
              </a:path>
            </a:pathLst>
          </a:custGeom>
          <a:ln w="67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5489" y="4198045"/>
            <a:ext cx="1224915" cy="807720"/>
          </a:xfrm>
          <a:custGeom>
            <a:avLst/>
            <a:gdLst/>
            <a:ahLst/>
            <a:cxnLst/>
            <a:rect l="l" t="t" r="r" b="b"/>
            <a:pathLst>
              <a:path w="1224914" h="807720">
                <a:moveTo>
                  <a:pt x="0" y="0"/>
                </a:moveTo>
                <a:lnTo>
                  <a:pt x="1224882" y="0"/>
                </a:lnTo>
                <a:lnTo>
                  <a:pt x="1224882" y="807601"/>
                </a:lnTo>
                <a:lnTo>
                  <a:pt x="0" y="807601"/>
                </a:lnTo>
                <a:lnTo>
                  <a:pt x="0" y="0"/>
                </a:lnTo>
                <a:close/>
              </a:path>
            </a:pathLst>
          </a:custGeom>
          <a:ln w="67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88920" y="2747049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5028" y="27515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1137" y="27515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88920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5028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61137" y="3202895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6974" y="4237528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93988" y="4241117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0979" y="424561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30979" y="468529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93988" y="468888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56974" y="4688882"/>
            <a:ext cx="0" cy="269240"/>
          </a:xfrm>
          <a:custGeom>
            <a:avLst/>
            <a:gdLst/>
            <a:ahLst/>
            <a:cxnLst/>
            <a:rect l="l" t="t" r="r" b="b"/>
            <a:pathLst>
              <a:path h="269239">
                <a:moveTo>
                  <a:pt x="0" y="0"/>
                </a:moveTo>
                <a:lnTo>
                  <a:pt x="0" y="269200"/>
                </a:lnTo>
              </a:path>
            </a:pathLst>
          </a:custGeom>
          <a:ln w="67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0186" y="27712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54715" y="2905859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4715" y="30404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98931" y="30404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32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02554" y="2771271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46563" y="4323672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32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42010" y="4592873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7083" y="4323672"/>
            <a:ext cx="476884" cy="0"/>
          </a:xfrm>
          <a:custGeom>
            <a:avLst/>
            <a:gdLst/>
            <a:ahLst/>
            <a:cxnLst/>
            <a:rect l="l" t="t" r="r" b="b"/>
            <a:pathLst>
              <a:path w="476884">
                <a:moveTo>
                  <a:pt x="0" y="0"/>
                </a:moveTo>
                <a:lnTo>
                  <a:pt x="476356" y="0"/>
                </a:lnTo>
              </a:path>
            </a:pathLst>
          </a:custGeom>
          <a:ln w="67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3746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303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93461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303" y="0"/>
                </a:lnTo>
                <a:lnTo>
                  <a:pt x="72607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83704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279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06167" y="5074749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3"/>
                </a:moveTo>
                <a:lnTo>
                  <a:pt x="36279" y="0"/>
                </a:lnTo>
                <a:lnTo>
                  <a:pt x="72583" y="35893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98305" y="2462437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57721" y="2866249"/>
            <a:ext cx="246379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550" i="1" spc="1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85691" y="2973930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66698" y="2987384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87102" y="2462437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83524" y="2973930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37919" y="3552717"/>
            <a:ext cx="1828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10" dirty="0">
                <a:latin typeface="Times New Roman"/>
                <a:cs typeface="Times New Roman"/>
              </a:rPr>
              <a:t>U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50959" y="3552717"/>
            <a:ext cx="13462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8393" y="2789971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3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2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532308" y="2664344"/>
            <a:ext cx="13208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0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1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94640" y="3325685"/>
            <a:ext cx="1276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875" spc="-15" baseline="2222" dirty="0">
                <a:latin typeface="Times New Roman"/>
                <a:cs typeface="Times New Roman"/>
              </a:rPr>
              <a:t>S</a:t>
            </a:r>
            <a:r>
              <a:rPr sz="600" spc="10" dirty="0">
                <a:latin typeface="Times New Roman"/>
                <a:cs typeface="Times New Roman"/>
              </a:rPr>
              <a:t>r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56280" y="2462437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139180" y="2462437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51928" y="2674207"/>
            <a:ext cx="640080" cy="3568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ts val="1290"/>
              </a:lnSpc>
              <a:spcBef>
                <a:spcPts val="120"/>
              </a:spcBef>
              <a:tabLst>
                <a:tab pos="626745" algn="l"/>
              </a:tabLst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1</a:t>
            </a:r>
            <a:r>
              <a:rPr sz="600" spc="35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  <a:p>
            <a:pPr>
              <a:lnSpc>
                <a:spcPts val="1290"/>
              </a:lnSpc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51929" y="2933544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245" dirty="0">
                <a:latin typeface="Times New Roman"/>
                <a:cs typeface="Times New Roman"/>
              </a:rPr>
              <a:t>V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endParaRPr sz="900" baseline="-9259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804501" y="2924582"/>
            <a:ext cx="19050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3</a:t>
            </a:r>
            <a:r>
              <a:rPr sz="900" spc="-120" baseline="-23148" dirty="0">
                <a:latin typeface="Times New Roman"/>
                <a:cs typeface="Times New Roman"/>
              </a:rPr>
              <a:t> </a:t>
            </a:r>
            <a:r>
              <a:rPr sz="1875" spc="7" baseline="-24444" dirty="0">
                <a:latin typeface="Times New Roman"/>
                <a:cs typeface="Times New Roman"/>
              </a:rPr>
              <a:t>.</a:t>
            </a:r>
            <a:endParaRPr sz="1875" baseline="-24444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35482" y="3080707"/>
            <a:ext cx="13398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spc="-80" dirty="0">
                <a:latin typeface="Times New Roman"/>
                <a:cs typeface="Times New Roman"/>
              </a:rPr>
              <a:t> </a:t>
            </a:r>
            <a:r>
              <a:rPr sz="1875" spc="7" baseline="-28888" dirty="0">
                <a:latin typeface="Times New Roman"/>
                <a:cs typeface="Times New Roman"/>
              </a:rPr>
              <a:t>.</a:t>
            </a:r>
            <a:endParaRPr sz="1875" baseline="-28888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189592" y="3021495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89592" y="3212609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89592" y="3125562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20889" y="2703978"/>
            <a:ext cx="816610" cy="455253"/>
          </a:xfrm>
          <a:prstGeom prst="rect">
            <a:avLst/>
          </a:prstGeom>
          <a:ln w="676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5715"/>
            <a:r>
              <a:rPr sz="1875" spc="-217" baseline="-15555" dirty="0">
                <a:latin typeface="Times New Roman"/>
                <a:cs typeface="Times New Roman"/>
              </a:rPr>
              <a:t>U</a:t>
            </a:r>
            <a:r>
              <a:rPr sz="900" spc="52" baseline="-50925" dirty="0">
                <a:latin typeface="Times New Roman"/>
                <a:cs typeface="Times New Roman"/>
              </a:rPr>
              <a:t>1</a:t>
            </a:r>
            <a:r>
              <a:rPr sz="1875" spc="-165" baseline="-15555" dirty="0">
                <a:latin typeface="Times New Roman"/>
                <a:cs typeface="Times New Roman"/>
              </a:rPr>
              <a:t>U</a:t>
            </a:r>
            <a:r>
              <a:rPr sz="900" spc="-7" baseline="-46296" dirty="0">
                <a:latin typeface="Times New Roman"/>
                <a:cs typeface="Times New Roman"/>
              </a:rPr>
              <a:t>2</a:t>
            </a:r>
            <a:r>
              <a:rPr sz="1875" spc="-209" baseline="-15555" dirty="0">
                <a:latin typeface="Times New Roman"/>
                <a:cs typeface="Times New Roman"/>
              </a:rPr>
              <a:t>U</a:t>
            </a:r>
            <a:r>
              <a:rPr sz="900" spc="30" baseline="-46296" dirty="0">
                <a:latin typeface="Times New Roman"/>
                <a:cs typeface="Times New Roman"/>
              </a:rPr>
              <a:t>3</a:t>
            </a:r>
            <a:r>
              <a:rPr sz="900" spc="-44" baseline="-46296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dirty="0">
                <a:latin typeface="Times New Roman"/>
                <a:cs typeface="Times New Roman"/>
              </a:rPr>
              <a:t> </a:t>
            </a:r>
            <a:r>
              <a:rPr sz="1250" spc="-55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r>
              <a:rPr sz="1250" spc="90" dirty="0">
                <a:latin typeface="Times New Roman"/>
                <a:cs typeface="Times New Roman"/>
              </a:rPr>
              <a:t> </a:t>
            </a: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57721" y="4360317"/>
            <a:ext cx="246379" cy="413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2550" i="1" spc="10" dirty="0">
                <a:latin typeface="Times New Roman"/>
                <a:cs typeface="Times New Roman"/>
              </a:rPr>
              <a:t>=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66689" y="4481453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048724" y="5046786"/>
            <a:ext cx="15875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737853" y="5046786"/>
            <a:ext cx="18288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10" dirty="0">
                <a:latin typeface="Times New Roman"/>
                <a:cs typeface="Times New Roman"/>
              </a:rPr>
              <a:t>U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850764" y="5046786"/>
            <a:ext cx="134620" cy="283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S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48724" y="3552716"/>
            <a:ext cx="158750" cy="623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700" i="1" spc="5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  <a:p>
            <a:pPr marL="19685">
              <a:spcBef>
                <a:spcPts val="1165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36249" y="3525788"/>
            <a:ext cx="249554" cy="29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15"/>
              </a:lnSpc>
              <a:spcBef>
                <a:spcPts val="95"/>
              </a:spcBef>
            </a:pPr>
            <a:r>
              <a:rPr sz="850" i="1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700" i="1" spc="5" dirty="0">
                <a:latin typeface="Times New Roman"/>
                <a:cs typeface="Times New Roman"/>
              </a:rPr>
              <a:t>V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27167" y="5019880"/>
            <a:ext cx="249554" cy="29431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615"/>
              </a:lnSpc>
              <a:spcBef>
                <a:spcPts val="95"/>
              </a:spcBef>
            </a:pPr>
            <a:r>
              <a:rPr sz="850" i="1" dirty="0">
                <a:latin typeface="Times New Roman"/>
                <a:cs typeface="Times New Roman"/>
              </a:rPr>
              <a:t>T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1635"/>
              </a:lnSpc>
            </a:pPr>
            <a:r>
              <a:rPr sz="1700" i="1" spc="5" dirty="0">
                <a:latin typeface="Times New Roman"/>
                <a:cs typeface="Times New Roman"/>
              </a:rPr>
              <a:t>V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41243" y="3213512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18481" y="2763038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61195" y="4671688"/>
            <a:ext cx="9461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39228" y="4014839"/>
            <a:ext cx="14351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25" dirty="0">
                <a:latin typeface="Times New Roman"/>
                <a:cs typeface="Times New Roman"/>
              </a:rPr>
              <a:t>m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42010" y="4226634"/>
            <a:ext cx="115443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476250" algn="l"/>
                <a:tab pos="1141095" algn="l"/>
              </a:tabLst>
            </a:pPr>
            <a:r>
              <a:rPr sz="1875" u="sng" spc="7" baseline="-2222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75" spc="-75" baseline="-22222" dirty="0">
                <a:latin typeface="Times New Roman"/>
                <a:cs typeface="Times New Roman"/>
              </a:rPr>
              <a:t> </a:t>
            </a: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1</a:t>
            </a:r>
            <a:r>
              <a:rPr sz="600" dirty="0">
                <a:latin typeface="Times New Roman"/>
                <a:cs typeface="Times New Roman"/>
              </a:rPr>
              <a:t> </a:t>
            </a:r>
            <a:r>
              <a:rPr sz="600" spc="-75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151928" y="4363908"/>
            <a:ext cx="64897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  <a:tabLst>
                <a:tab pos="635635" algn="l"/>
              </a:tabLst>
            </a:pPr>
            <a:r>
              <a:rPr sz="1875" spc="-345" baseline="4444" dirty="0">
                <a:latin typeface="Times New Roman"/>
                <a:cs typeface="Times New Roman"/>
              </a:rPr>
              <a:t>V</a:t>
            </a:r>
            <a:r>
              <a:rPr sz="600" spc="20" dirty="0">
                <a:latin typeface="Times New Roman"/>
                <a:cs typeface="Times New Roman"/>
              </a:rPr>
              <a:t>2</a:t>
            </a:r>
            <a:r>
              <a:rPr sz="600" dirty="0">
                <a:latin typeface="Times New Roman"/>
                <a:cs typeface="Times New Roman"/>
              </a:rPr>
              <a:t> </a:t>
            </a:r>
            <a:r>
              <a:rPr sz="600" spc="-40" dirty="0">
                <a:latin typeface="Times New Roman"/>
                <a:cs typeface="Times New Roman"/>
              </a:rPr>
              <a:t> </a:t>
            </a:r>
            <a:r>
              <a:rPr sz="6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6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488920" y="4198046"/>
            <a:ext cx="680720" cy="502061"/>
          </a:xfrm>
          <a:prstGeom prst="rect">
            <a:avLst/>
          </a:prstGeom>
          <a:ln w="6761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2000">
              <a:latin typeface="Times New Roman"/>
              <a:cs typeface="Times New Roman"/>
            </a:endParaRPr>
          </a:p>
          <a:p>
            <a:pPr marL="10795"/>
            <a:r>
              <a:rPr sz="1250" spc="-110" dirty="0">
                <a:latin typeface="Times New Roman"/>
                <a:cs typeface="Times New Roman"/>
              </a:rPr>
              <a:t>U</a:t>
            </a:r>
            <a:r>
              <a:rPr sz="900" baseline="-18518" dirty="0">
                <a:latin typeface="Times New Roman"/>
                <a:cs typeface="Times New Roman"/>
              </a:rPr>
              <a:t>1</a:t>
            </a:r>
            <a:r>
              <a:rPr sz="1250" spc="-80" dirty="0">
                <a:latin typeface="Times New Roman"/>
                <a:cs typeface="Times New Roman"/>
              </a:rPr>
              <a:t>U</a:t>
            </a:r>
            <a:r>
              <a:rPr sz="900" spc="-15" baseline="-13888" dirty="0">
                <a:latin typeface="Times New Roman"/>
                <a:cs typeface="Times New Roman"/>
              </a:rPr>
              <a:t>2</a:t>
            </a:r>
            <a:r>
              <a:rPr sz="1250" spc="-40" dirty="0">
                <a:latin typeface="Times New Roman"/>
                <a:cs typeface="Times New Roman"/>
              </a:rPr>
              <a:t>U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r>
              <a:rPr sz="900" spc="15" baseline="-9259" dirty="0">
                <a:latin typeface="Times New Roman"/>
                <a:cs typeface="Times New Roman"/>
              </a:rPr>
              <a:t> </a:t>
            </a:r>
            <a:r>
              <a:rPr sz="1875" spc="7" baseline="17777" dirty="0">
                <a:latin typeface="Times New Roman"/>
                <a:cs typeface="Times New Roman"/>
              </a:rPr>
              <a:t>.</a:t>
            </a:r>
            <a:r>
              <a:rPr sz="1875" spc="22" baseline="17777" dirty="0">
                <a:latin typeface="Times New Roman"/>
                <a:cs typeface="Times New Roman"/>
              </a:rPr>
              <a:t> </a:t>
            </a:r>
            <a:r>
              <a:rPr sz="1875" spc="7" baseline="17777" dirty="0">
                <a:latin typeface="Times New Roman"/>
                <a:cs typeface="Times New Roman"/>
              </a:rPr>
              <a:t>.</a:t>
            </a:r>
            <a:endParaRPr sz="1875" baseline="17777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41882" y="4347768"/>
            <a:ext cx="104139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20" dirty="0">
                <a:latin typeface="Times New Roman"/>
                <a:cs typeface="Times New Roman"/>
              </a:rPr>
              <a:t>S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825884" y="4462617"/>
            <a:ext cx="53975" cy="1096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spcBef>
                <a:spcPts val="135"/>
              </a:spcBef>
            </a:pPr>
            <a:r>
              <a:rPr sz="600" spc="20" dirty="0">
                <a:latin typeface="Times New Roman"/>
                <a:cs typeface="Times New Roman"/>
              </a:rPr>
              <a:t>2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05797" y="4222141"/>
            <a:ext cx="132080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80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1</a:t>
            </a:r>
            <a:endParaRPr sz="900" baseline="-23148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877967" y="4293025"/>
            <a:ext cx="385445" cy="6546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5580">
              <a:lnSpc>
                <a:spcPts val="1495"/>
              </a:lnSpc>
              <a:spcBef>
                <a:spcPts val="120"/>
              </a:spcBef>
            </a:pPr>
            <a:r>
              <a:rPr sz="1250" spc="15" dirty="0">
                <a:latin typeface="Times New Roman"/>
                <a:cs typeface="Times New Roman"/>
              </a:rPr>
              <a:t>0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ts val="1495"/>
              </a:lnSpc>
            </a:pPr>
            <a:r>
              <a:rPr sz="1250" spc="-85" dirty="0">
                <a:latin typeface="Times New Roman"/>
                <a:cs typeface="Times New Roman"/>
              </a:rPr>
              <a:t>S</a:t>
            </a:r>
            <a:r>
              <a:rPr sz="900" spc="30" baseline="-23148" dirty="0">
                <a:latin typeface="Times New Roman"/>
                <a:cs typeface="Times New Roman"/>
              </a:rPr>
              <a:t>3</a:t>
            </a:r>
            <a:r>
              <a:rPr sz="900" spc="-120" baseline="-23148" dirty="0">
                <a:latin typeface="Times New Roman"/>
                <a:cs typeface="Times New Roman"/>
              </a:rPr>
              <a:t> </a:t>
            </a:r>
            <a:r>
              <a:rPr sz="1875" spc="7" baseline="-22222" dirty="0">
                <a:latin typeface="Times New Roman"/>
                <a:cs typeface="Times New Roman"/>
              </a:rPr>
              <a:t>.</a:t>
            </a:r>
            <a:r>
              <a:rPr sz="1875" spc="-240" baseline="-22222" dirty="0">
                <a:latin typeface="Times New Roman"/>
                <a:cs typeface="Times New Roman"/>
              </a:rPr>
              <a:t> </a:t>
            </a:r>
            <a:r>
              <a:rPr sz="1875" spc="7" baseline="-40000" dirty="0">
                <a:latin typeface="Times New Roman"/>
                <a:cs typeface="Times New Roman"/>
              </a:rPr>
              <a:t>.</a:t>
            </a:r>
            <a:endParaRPr sz="1875" baseline="-40000">
              <a:latin typeface="Times New Roman"/>
              <a:cs typeface="Times New Roman"/>
            </a:endParaRPr>
          </a:p>
          <a:p>
            <a:pPr marL="252095">
              <a:spcBef>
                <a:spcPts val="434"/>
              </a:spcBef>
            </a:pPr>
            <a:r>
              <a:rPr sz="1875" spc="-104" baseline="4444" dirty="0">
                <a:latin typeface="Times New Roman"/>
                <a:cs typeface="Times New Roman"/>
              </a:rPr>
              <a:t>S</a:t>
            </a:r>
            <a:r>
              <a:rPr sz="600" spc="20" dirty="0">
                <a:latin typeface="Times New Roman"/>
                <a:cs typeface="Times New Roman"/>
              </a:rPr>
              <a:t>k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93215" y="4650176"/>
            <a:ext cx="5397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5" dirty="0">
                <a:latin typeface="Times New Roman"/>
                <a:cs typeface="Times New Roman"/>
              </a:rPr>
              <a:t>.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51929" y="4485922"/>
            <a:ext cx="13779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spcBef>
                <a:spcPts val="120"/>
              </a:spcBef>
            </a:pPr>
            <a:r>
              <a:rPr sz="1250" spc="-575" dirty="0">
                <a:latin typeface="Times New Roman"/>
                <a:cs typeface="Times New Roman"/>
              </a:rPr>
              <a:t>V</a:t>
            </a:r>
            <a:r>
              <a:rPr sz="1875" spc="15" baseline="-26666" dirty="0">
                <a:latin typeface="Times New Roman"/>
                <a:cs typeface="Times New Roman"/>
              </a:rPr>
              <a:t>.</a:t>
            </a:r>
            <a:r>
              <a:rPr sz="900" spc="30" baseline="-9259" dirty="0">
                <a:latin typeface="Times New Roman"/>
                <a:cs typeface="Times New Roman"/>
              </a:rPr>
              <a:t>3</a:t>
            </a:r>
            <a:endParaRPr sz="900" baseline="-9259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82644" y="4027413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93847" y="3965515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42592" y="4468023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340135" y="4468023"/>
            <a:ext cx="107314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n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76850" y="2960476"/>
            <a:ext cx="8953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0" dirty="0">
                <a:latin typeface="Times New Roman"/>
                <a:cs typeface="Times New Roman"/>
              </a:rPr>
              <a:t>r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472393" y="4473419"/>
            <a:ext cx="98425" cy="20774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1250" i="1" spc="15" dirty="0">
                <a:latin typeface="Times New Roman"/>
                <a:cs typeface="Times New Roman"/>
              </a:rPr>
              <a:t>k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823341" y="5720153"/>
            <a:ext cx="73025" cy="36195"/>
          </a:xfrm>
          <a:custGeom>
            <a:avLst/>
            <a:gdLst/>
            <a:ahLst/>
            <a:cxnLst/>
            <a:rect l="l" t="t" r="r" b="b"/>
            <a:pathLst>
              <a:path w="73025" h="36195">
                <a:moveTo>
                  <a:pt x="0" y="35894"/>
                </a:moveTo>
                <a:lnTo>
                  <a:pt x="36287" y="0"/>
                </a:lnTo>
                <a:lnTo>
                  <a:pt x="72598" y="35894"/>
                </a:lnTo>
              </a:path>
            </a:pathLst>
          </a:custGeom>
          <a:ln w="67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743200" y="5715000"/>
            <a:ext cx="80009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X </a:t>
            </a:r>
            <a:r>
              <a:rPr dirty="0">
                <a:latin typeface="DejaVu Sans"/>
                <a:cs typeface="DejaVu Sans"/>
              </a:rPr>
              <a:t>is the best rank </a:t>
            </a:r>
            <a:r>
              <a:rPr i="1" dirty="0">
                <a:latin typeface="Trebuchet MS"/>
                <a:cs typeface="Trebuchet MS"/>
              </a:rPr>
              <a:t>k </a:t>
            </a:r>
            <a:r>
              <a:rPr dirty="0">
                <a:latin typeface="DejaVu Sans"/>
                <a:cs typeface="DejaVu Sans"/>
              </a:rPr>
              <a:t>approximation to </a:t>
            </a:r>
            <a:r>
              <a:rPr i="1" dirty="0">
                <a:latin typeface="Trebuchet MS"/>
                <a:cs typeface="Trebuchet MS"/>
              </a:rPr>
              <a:t>X </a:t>
            </a:r>
            <a:r>
              <a:rPr dirty="0">
                <a:latin typeface="DejaVu Sans"/>
                <a:cs typeface="DejaVu Sans"/>
              </a:rPr>
              <a:t>, in terms of least squares.</a:t>
            </a: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A080B9A5-5E24-4C16-ACD3-2456FC0A6AA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632531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141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Simple </a:t>
            </a:r>
            <a:r>
              <a:rPr spc="-90" dirty="0">
                <a:solidFill>
                  <a:srgbClr val="3A87FF"/>
                </a:solidFill>
              </a:rPr>
              <a:t>SVD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Python</a:t>
            </a:r>
          </a:p>
        </p:txBody>
      </p:sp>
      <p:sp>
        <p:nvSpPr>
          <p:cNvPr id="3" name="object 3"/>
          <p:cNvSpPr/>
          <p:nvPr/>
        </p:nvSpPr>
        <p:spPr>
          <a:xfrm>
            <a:off x="2514600" y="2227713"/>
            <a:ext cx="6950366" cy="42624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0" y="1320901"/>
            <a:ext cx="6795321" cy="7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pc="-195" dirty="0">
                <a:latin typeface="DejaVu Sans"/>
                <a:cs typeface="DejaVu Sans"/>
              </a:rPr>
              <a:t>Corpus:</a:t>
            </a:r>
            <a:endParaRPr dirty="0">
              <a:latin typeface="DejaVu Sans"/>
              <a:cs typeface="DejaVu Sans"/>
            </a:endParaRPr>
          </a:p>
          <a:p>
            <a:pPr marL="12700">
              <a:lnSpc>
                <a:spcPct val="150000"/>
              </a:lnSpc>
            </a:pPr>
            <a:r>
              <a:rPr spc="-80" dirty="0">
                <a:latin typeface="DejaVu Sans"/>
                <a:cs typeface="DejaVu Sans"/>
              </a:rPr>
              <a:t>I </a:t>
            </a:r>
            <a:r>
              <a:rPr spc="-155" dirty="0">
                <a:latin typeface="DejaVu Sans"/>
                <a:cs typeface="DejaVu Sans"/>
              </a:rPr>
              <a:t>like </a:t>
            </a:r>
            <a:r>
              <a:rPr spc="-204" dirty="0">
                <a:latin typeface="DejaVu Sans"/>
                <a:cs typeface="DejaVu Sans"/>
              </a:rPr>
              <a:t>deep </a:t>
            </a:r>
            <a:r>
              <a:rPr spc="-175" dirty="0">
                <a:latin typeface="DejaVu Sans"/>
                <a:cs typeface="DejaVu Sans"/>
              </a:rPr>
              <a:t>learning. </a:t>
            </a:r>
            <a:r>
              <a:rPr spc="-80" dirty="0">
                <a:latin typeface="DejaVu Sans"/>
                <a:cs typeface="DejaVu Sans"/>
              </a:rPr>
              <a:t>I </a:t>
            </a:r>
            <a:r>
              <a:rPr spc="-155" dirty="0">
                <a:latin typeface="DejaVu Sans"/>
                <a:cs typeface="DejaVu Sans"/>
              </a:rPr>
              <a:t>like </a:t>
            </a:r>
            <a:r>
              <a:rPr spc="-180" dirty="0">
                <a:latin typeface="DejaVu Sans"/>
                <a:cs typeface="DejaVu Sans"/>
              </a:rPr>
              <a:t>NLP. </a:t>
            </a:r>
            <a:r>
              <a:rPr spc="-80" dirty="0">
                <a:latin typeface="DejaVu Sans"/>
                <a:cs typeface="DejaVu Sans"/>
              </a:rPr>
              <a:t>I </a:t>
            </a:r>
            <a:r>
              <a:rPr spc="-180" dirty="0">
                <a:latin typeface="DejaVu Sans"/>
                <a:cs typeface="DejaVu Sans"/>
              </a:rPr>
              <a:t>enjoy</a:t>
            </a:r>
            <a:r>
              <a:rPr spc="-409" dirty="0">
                <a:latin typeface="DejaVu Sans"/>
                <a:cs typeface="DejaVu Sans"/>
              </a:rPr>
              <a:t> </a:t>
            </a:r>
            <a:r>
              <a:rPr spc="-190" dirty="0">
                <a:latin typeface="DejaVu Sans"/>
                <a:cs typeface="DejaVu Sans"/>
              </a:rPr>
              <a:t>ﬂying.</a:t>
            </a:r>
            <a:endParaRPr dirty="0">
              <a:latin typeface="DejaVu Sans"/>
              <a:cs typeface="DejaVu San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EA40A-C828-40A8-944F-3EE53A6902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779439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9034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Simple </a:t>
            </a:r>
            <a:r>
              <a:rPr spc="-90" dirty="0">
                <a:solidFill>
                  <a:srgbClr val="3A87FF"/>
                </a:solidFill>
              </a:rPr>
              <a:t>SVD </a:t>
            </a:r>
            <a:r>
              <a:rPr spc="-150" dirty="0">
                <a:solidFill>
                  <a:srgbClr val="3A87FF"/>
                </a:solidFill>
              </a:rPr>
              <a:t>word </a:t>
            </a:r>
            <a:r>
              <a:rPr spc="-185" dirty="0">
                <a:solidFill>
                  <a:srgbClr val="3A87FF"/>
                </a:solidFill>
              </a:rPr>
              <a:t>vectors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66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Python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030804"/>
            <a:ext cx="9982200" cy="10635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2400" dirty="0">
                <a:latin typeface="+mj-lt"/>
                <a:cs typeface="DejaVu Sans"/>
              </a:rPr>
              <a:t>Corpus: I like deep learning. I like NLP. I enjoy ﬂying.</a:t>
            </a:r>
          </a:p>
          <a:p>
            <a:pPr marL="12700">
              <a:lnSpc>
                <a:spcPct val="150000"/>
              </a:lnSpc>
            </a:pPr>
            <a:r>
              <a:rPr sz="2400" dirty="0">
                <a:latin typeface="+mj-lt"/>
                <a:cs typeface="DejaVu Sans"/>
              </a:rPr>
              <a:t>Printing ﬁrst two columns of U corresponding to the 2 biggest singular values</a:t>
            </a:r>
          </a:p>
        </p:txBody>
      </p:sp>
      <p:sp>
        <p:nvSpPr>
          <p:cNvPr id="5" name="object 5"/>
          <p:cNvSpPr/>
          <p:nvPr/>
        </p:nvSpPr>
        <p:spPr>
          <a:xfrm>
            <a:off x="1981200" y="2286000"/>
            <a:ext cx="7162800" cy="4296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5557" y="2362200"/>
            <a:ext cx="5250154" cy="936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8B31B-6D56-4AD8-8359-6CA9C4A434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109116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19600" y="189634"/>
            <a:ext cx="38074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Hacks </a:t>
            </a:r>
            <a:r>
              <a:rPr spc="-125" dirty="0">
                <a:solidFill>
                  <a:srgbClr val="3A87FF"/>
                </a:solidFill>
              </a:rPr>
              <a:t>to</a:t>
            </a:r>
            <a:r>
              <a:rPr spc="-385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1229069"/>
            <a:ext cx="10744200" cy="404944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469900" marR="5080" indent="-457200">
              <a:lnSpc>
                <a:spcPts val="3300"/>
              </a:lnSpc>
              <a:spcBef>
                <a:spcPts val="26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Problem: function words (the, he, has) are too  frequent </a:t>
            </a:r>
            <a:r>
              <a:rPr lang="en-SG" sz="3200" dirty="0">
                <a:latin typeface="+mj-lt"/>
                <a:cs typeface="DejaVu Sans"/>
              </a:rPr>
              <a:t>-&gt;</a:t>
            </a:r>
            <a:r>
              <a:rPr sz="3200" dirty="0">
                <a:latin typeface="+mj-lt"/>
                <a:cs typeface="Times New Roman"/>
              </a:rPr>
              <a:t> </a:t>
            </a:r>
            <a:r>
              <a:rPr sz="3200" dirty="0">
                <a:latin typeface="+mj-lt"/>
                <a:cs typeface="DejaVu Sans"/>
              </a:rPr>
              <a:t>syntax has too much impact. Some ﬁxes:</a:t>
            </a:r>
          </a:p>
          <a:p>
            <a:pPr marL="927100" lvl="1" indent="-457200">
              <a:spcBef>
                <a:spcPts val="144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dirty="0">
                <a:latin typeface="+mj-lt"/>
                <a:cs typeface="DejaVu Sans"/>
              </a:rPr>
              <a:t>min(X,t), with t~100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dirty="0">
                <a:latin typeface="+mj-lt"/>
                <a:cs typeface="DejaVu Sans"/>
              </a:rPr>
              <a:t>Ignore them all</a:t>
            </a:r>
          </a:p>
          <a:p>
            <a:pPr marL="469900" indent="-457200">
              <a:spcBef>
                <a:spcPts val="172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Ramped windows that count closer words more</a:t>
            </a:r>
          </a:p>
          <a:p>
            <a:pPr marL="469900" marR="116205" indent="-457200">
              <a:lnSpc>
                <a:spcPct val="101200"/>
              </a:lnSpc>
              <a:spcBef>
                <a:spcPts val="18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dirty="0">
                <a:latin typeface="+mj-lt"/>
                <a:cs typeface="DejaVu Sans"/>
              </a:rPr>
              <a:t>Use Pearson correlations instead of counts, then set  negative values to 0</a:t>
            </a:r>
          </a:p>
        </p:txBody>
      </p:sp>
    </p:spTree>
    <p:extLst>
      <p:ext uri="{BB962C8B-B14F-4D97-AF65-F5344CB8AC3E}">
        <p14:creationId xmlns:p14="http://schemas.microsoft.com/office/powerpoint/2010/main" val="1550573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330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65" dirty="0">
                <a:solidFill>
                  <a:srgbClr val="3A87FF"/>
                </a:solidFill>
              </a:rPr>
              <a:t>semantic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9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 dirty="0"/>
          </a:p>
        </p:txBody>
      </p:sp>
      <p:sp>
        <p:nvSpPr>
          <p:cNvPr id="3" name="object 3"/>
          <p:cNvSpPr/>
          <p:nvPr/>
        </p:nvSpPr>
        <p:spPr>
          <a:xfrm>
            <a:off x="3958798" y="1083361"/>
            <a:ext cx="1448435" cy="2216150"/>
          </a:xfrm>
          <a:custGeom>
            <a:avLst/>
            <a:gdLst/>
            <a:ahLst/>
            <a:cxnLst/>
            <a:rect l="l" t="t" r="r" b="b"/>
            <a:pathLst>
              <a:path w="1448435" h="2216150">
                <a:moveTo>
                  <a:pt x="0" y="2215564"/>
                </a:moveTo>
                <a:lnTo>
                  <a:pt x="59610" y="2215564"/>
                </a:lnTo>
                <a:lnTo>
                  <a:pt x="59610" y="1329358"/>
                </a:lnTo>
                <a:lnTo>
                  <a:pt x="453567" y="1329358"/>
                </a:lnTo>
                <a:lnTo>
                  <a:pt x="453567" y="1273964"/>
                </a:lnTo>
                <a:lnTo>
                  <a:pt x="460601" y="1273964"/>
                </a:lnTo>
                <a:lnTo>
                  <a:pt x="460601" y="1218570"/>
                </a:lnTo>
                <a:lnTo>
                  <a:pt x="467506" y="1218570"/>
                </a:lnTo>
                <a:lnTo>
                  <a:pt x="467506" y="1107782"/>
                </a:lnTo>
                <a:lnTo>
                  <a:pt x="477466" y="1107782"/>
                </a:lnTo>
                <a:lnTo>
                  <a:pt x="477466" y="1052388"/>
                </a:lnTo>
                <a:lnTo>
                  <a:pt x="487961" y="1052388"/>
                </a:lnTo>
                <a:lnTo>
                  <a:pt x="487961" y="775467"/>
                </a:lnTo>
                <a:lnTo>
                  <a:pt x="586548" y="775467"/>
                </a:lnTo>
                <a:lnTo>
                  <a:pt x="586548" y="720073"/>
                </a:lnTo>
                <a:lnTo>
                  <a:pt x="595663" y="720073"/>
                </a:lnTo>
                <a:lnTo>
                  <a:pt x="595663" y="664679"/>
                </a:lnTo>
                <a:lnTo>
                  <a:pt x="612657" y="664679"/>
                </a:lnTo>
                <a:lnTo>
                  <a:pt x="612657" y="609285"/>
                </a:lnTo>
                <a:lnTo>
                  <a:pt x="625590" y="609285"/>
                </a:lnTo>
                <a:lnTo>
                  <a:pt x="625590" y="553891"/>
                </a:lnTo>
                <a:lnTo>
                  <a:pt x="648904" y="553891"/>
                </a:lnTo>
                <a:lnTo>
                  <a:pt x="648904" y="498497"/>
                </a:lnTo>
                <a:lnTo>
                  <a:pt x="662308" y="498497"/>
                </a:lnTo>
                <a:lnTo>
                  <a:pt x="662308" y="443103"/>
                </a:lnTo>
                <a:lnTo>
                  <a:pt x="680976" y="443103"/>
                </a:lnTo>
                <a:lnTo>
                  <a:pt x="680976" y="387693"/>
                </a:lnTo>
                <a:lnTo>
                  <a:pt x="700943" y="387693"/>
                </a:lnTo>
                <a:lnTo>
                  <a:pt x="700943" y="332299"/>
                </a:lnTo>
                <a:lnTo>
                  <a:pt x="758214" y="332299"/>
                </a:lnTo>
                <a:lnTo>
                  <a:pt x="758214" y="276905"/>
                </a:lnTo>
                <a:lnTo>
                  <a:pt x="800602" y="276905"/>
                </a:lnTo>
                <a:lnTo>
                  <a:pt x="800602" y="221575"/>
                </a:lnTo>
                <a:lnTo>
                  <a:pt x="870578" y="221575"/>
                </a:lnTo>
                <a:lnTo>
                  <a:pt x="870578" y="166181"/>
                </a:lnTo>
                <a:lnTo>
                  <a:pt x="930432" y="166181"/>
                </a:lnTo>
                <a:lnTo>
                  <a:pt x="930432" y="110787"/>
                </a:lnTo>
                <a:lnTo>
                  <a:pt x="1034737" y="110787"/>
                </a:lnTo>
                <a:lnTo>
                  <a:pt x="1034737" y="55393"/>
                </a:lnTo>
                <a:lnTo>
                  <a:pt x="1196882" y="55393"/>
                </a:lnTo>
                <a:lnTo>
                  <a:pt x="1196882" y="0"/>
                </a:lnTo>
                <a:lnTo>
                  <a:pt x="1448061" y="0"/>
                </a:lnTo>
              </a:path>
            </a:pathLst>
          </a:custGeom>
          <a:ln w="8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90058" y="106628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55679" y="1138755"/>
            <a:ext cx="287020" cy="55880"/>
          </a:xfrm>
          <a:custGeom>
            <a:avLst/>
            <a:gdLst/>
            <a:ahLst/>
            <a:cxnLst/>
            <a:rect l="l" t="t" r="r" b="b"/>
            <a:pathLst>
              <a:path w="287020" h="55880">
                <a:moveTo>
                  <a:pt x="0" y="0"/>
                </a:moveTo>
                <a:lnTo>
                  <a:pt x="0" y="55393"/>
                </a:lnTo>
                <a:lnTo>
                  <a:pt x="286645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25047" y="117791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93535" y="1194150"/>
            <a:ext cx="348615" cy="111125"/>
          </a:xfrm>
          <a:custGeom>
            <a:avLst/>
            <a:gdLst/>
            <a:ahLst/>
            <a:cxnLst/>
            <a:rect l="l" t="t" r="r" b="b"/>
            <a:pathLst>
              <a:path w="348614" h="111125">
                <a:moveTo>
                  <a:pt x="0" y="0"/>
                </a:moveTo>
                <a:lnTo>
                  <a:pt x="0" y="110787"/>
                </a:lnTo>
                <a:lnTo>
                  <a:pt x="348059" y="110787"/>
                </a:lnTo>
              </a:path>
            </a:pathLst>
          </a:custGeom>
          <a:ln w="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23967" y="128856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9229" y="1249543"/>
            <a:ext cx="427990" cy="166370"/>
          </a:xfrm>
          <a:custGeom>
            <a:avLst/>
            <a:gdLst/>
            <a:ahLst/>
            <a:cxnLst/>
            <a:rect l="l" t="t" r="r" b="b"/>
            <a:pathLst>
              <a:path w="427989" h="166369">
                <a:moveTo>
                  <a:pt x="0" y="0"/>
                </a:moveTo>
                <a:lnTo>
                  <a:pt x="0" y="166117"/>
                </a:lnTo>
                <a:lnTo>
                  <a:pt x="427929" y="166117"/>
                </a:lnTo>
              </a:path>
            </a:pathLst>
          </a:custGeom>
          <a:ln w="8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0650" y="139922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29376" y="1304938"/>
            <a:ext cx="506095" cy="221615"/>
          </a:xfrm>
          <a:custGeom>
            <a:avLst/>
            <a:gdLst/>
            <a:ahLst/>
            <a:cxnLst/>
            <a:rect l="l" t="t" r="r" b="b"/>
            <a:pathLst>
              <a:path w="506095" h="221615">
                <a:moveTo>
                  <a:pt x="0" y="0"/>
                </a:moveTo>
                <a:lnTo>
                  <a:pt x="0" y="221527"/>
                </a:lnTo>
                <a:lnTo>
                  <a:pt x="505476" y="221527"/>
                </a:lnTo>
              </a:path>
            </a:pathLst>
          </a:custGeom>
          <a:ln w="83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18138" y="15108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59399" y="1360267"/>
            <a:ext cx="642620" cy="277495"/>
          </a:xfrm>
          <a:custGeom>
            <a:avLst/>
            <a:gdLst/>
            <a:ahLst/>
            <a:cxnLst/>
            <a:rect l="l" t="t" r="r" b="b"/>
            <a:pathLst>
              <a:path w="642620" h="277494">
                <a:moveTo>
                  <a:pt x="0" y="0"/>
                </a:moveTo>
                <a:lnTo>
                  <a:pt x="0" y="276985"/>
                </a:lnTo>
                <a:lnTo>
                  <a:pt x="642096" y="276985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4229" y="162151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17012" y="1415660"/>
            <a:ext cx="835025" cy="332740"/>
          </a:xfrm>
          <a:custGeom>
            <a:avLst/>
            <a:gdLst/>
            <a:ahLst/>
            <a:cxnLst/>
            <a:rect l="l" t="t" r="r" b="b"/>
            <a:pathLst>
              <a:path w="835025" h="332739">
                <a:moveTo>
                  <a:pt x="0" y="0"/>
                </a:moveTo>
                <a:lnTo>
                  <a:pt x="0" y="332379"/>
                </a:lnTo>
                <a:lnTo>
                  <a:pt x="834639" y="332379"/>
                </a:lnTo>
              </a:path>
            </a:pathLst>
          </a:custGeom>
          <a:ln w="83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4876" y="173216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59741" y="1471055"/>
            <a:ext cx="774065" cy="387985"/>
          </a:xfrm>
          <a:custGeom>
            <a:avLst/>
            <a:gdLst/>
            <a:ahLst/>
            <a:cxnLst/>
            <a:rect l="l" t="t" r="r" b="b"/>
            <a:pathLst>
              <a:path w="774064" h="387985">
                <a:moveTo>
                  <a:pt x="0" y="0"/>
                </a:moveTo>
                <a:lnTo>
                  <a:pt x="0" y="387773"/>
                </a:lnTo>
                <a:lnTo>
                  <a:pt x="773762" y="387773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17274" y="184282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39773" y="1526464"/>
            <a:ext cx="914400" cy="443230"/>
          </a:xfrm>
          <a:custGeom>
            <a:avLst/>
            <a:gdLst/>
            <a:ahLst/>
            <a:cxnLst/>
            <a:rect l="l" t="t" r="r" b="b"/>
            <a:pathLst>
              <a:path w="914400" h="443230">
                <a:moveTo>
                  <a:pt x="0" y="0"/>
                </a:moveTo>
                <a:lnTo>
                  <a:pt x="0" y="443087"/>
                </a:lnTo>
                <a:lnTo>
                  <a:pt x="913844" y="443087"/>
                </a:lnTo>
              </a:path>
            </a:pathLst>
          </a:custGeom>
          <a:ln w="8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36820" y="195347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21105" y="1581859"/>
            <a:ext cx="946150" cy="499109"/>
          </a:xfrm>
          <a:custGeom>
            <a:avLst/>
            <a:gdLst/>
            <a:ahLst/>
            <a:cxnLst/>
            <a:rect l="l" t="t" r="r" b="b"/>
            <a:pathLst>
              <a:path w="946150" h="499110">
                <a:moveTo>
                  <a:pt x="0" y="0"/>
                </a:moveTo>
                <a:lnTo>
                  <a:pt x="0" y="498497"/>
                </a:lnTo>
                <a:lnTo>
                  <a:pt x="945623" y="498497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49456" y="206414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793"/>
                </a:lnTo>
                <a:lnTo>
                  <a:pt x="7493" y="33248"/>
                </a:lnTo>
                <a:lnTo>
                  <a:pt x="25996" y="33248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07702" y="1637253"/>
            <a:ext cx="1147445" cy="554355"/>
          </a:xfrm>
          <a:custGeom>
            <a:avLst/>
            <a:gdLst/>
            <a:ahLst/>
            <a:cxnLst/>
            <a:rect l="l" t="t" r="r" b="b"/>
            <a:pathLst>
              <a:path w="1147445" h="554355">
                <a:moveTo>
                  <a:pt x="0" y="0"/>
                </a:moveTo>
                <a:lnTo>
                  <a:pt x="0" y="553891"/>
                </a:lnTo>
                <a:lnTo>
                  <a:pt x="1147036" y="553891"/>
                </a:lnTo>
              </a:path>
            </a:pathLst>
          </a:custGeom>
          <a:ln w="83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38000" y="217479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793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84388" y="1692646"/>
            <a:ext cx="1096645" cy="609600"/>
          </a:xfrm>
          <a:custGeom>
            <a:avLst/>
            <a:gdLst/>
            <a:ahLst/>
            <a:cxnLst/>
            <a:rect l="l" t="t" r="r" b="b"/>
            <a:pathLst>
              <a:path w="1096645" h="609600">
                <a:moveTo>
                  <a:pt x="0" y="0"/>
                </a:moveTo>
                <a:lnTo>
                  <a:pt x="0" y="609285"/>
                </a:lnTo>
                <a:lnTo>
                  <a:pt x="1096135" y="609285"/>
                </a:lnTo>
              </a:path>
            </a:pathLst>
          </a:custGeom>
          <a:ln w="8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64137" y="228545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1455" y="1748041"/>
            <a:ext cx="1247775" cy="664845"/>
          </a:xfrm>
          <a:custGeom>
            <a:avLst/>
            <a:gdLst/>
            <a:ahLst/>
            <a:cxnLst/>
            <a:rect l="l" t="t" r="r" b="b"/>
            <a:pathLst>
              <a:path w="1247775" h="664844">
                <a:moveTo>
                  <a:pt x="0" y="0"/>
                </a:moveTo>
                <a:lnTo>
                  <a:pt x="0" y="664679"/>
                </a:lnTo>
                <a:lnTo>
                  <a:pt x="1247654" y="664679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2148" y="239610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54460" y="1803434"/>
            <a:ext cx="1361440" cy="720090"/>
          </a:xfrm>
          <a:custGeom>
            <a:avLst/>
            <a:gdLst/>
            <a:ahLst/>
            <a:cxnLst/>
            <a:rect l="l" t="t" r="r" b="b"/>
            <a:pathLst>
              <a:path w="1361439" h="720089">
                <a:moveTo>
                  <a:pt x="0" y="0"/>
                </a:moveTo>
                <a:lnTo>
                  <a:pt x="0" y="720008"/>
                </a:lnTo>
                <a:lnTo>
                  <a:pt x="1361107" y="720008"/>
                </a:lnTo>
              </a:path>
            </a:pathLst>
          </a:custGeom>
          <a:ln w="83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99341" y="250676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45345" y="1858828"/>
            <a:ext cx="1703070" cy="775970"/>
          </a:xfrm>
          <a:custGeom>
            <a:avLst/>
            <a:gdLst/>
            <a:ahLst/>
            <a:cxnLst/>
            <a:rect l="l" t="t" r="r" b="b"/>
            <a:pathLst>
              <a:path w="1703070" h="775969">
                <a:moveTo>
                  <a:pt x="0" y="0"/>
                </a:moveTo>
                <a:lnTo>
                  <a:pt x="0" y="775418"/>
                </a:lnTo>
                <a:lnTo>
                  <a:pt x="1702765" y="775418"/>
                </a:lnTo>
              </a:path>
            </a:pathLst>
          </a:custGeom>
          <a:ln w="83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31738" y="261742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46760" y="2135750"/>
            <a:ext cx="1649095" cy="831215"/>
          </a:xfrm>
          <a:custGeom>
            <a:avLst/>
            <a:gdLst/>
            <a:ahLst/>
            <a:cxnLst/>
            <a:rect l="l" t="t" r="r" b="b"/>
            <a:pathLst>
              <a:path w="1649095" h="831214">
                <a:moveTo>
                  <a:pt x="0" y="0"/>
                </a:moveTo>
                <a:lnTo>
                  <a:pt x="0" y="830861"/>
                </a:lnTo>
                <a:lnTo>
                  <a:pt x="1085103" y="830861"/>
                </a:lnTo>
                <a:lnTo>
                  <a:pt x="1085103" y="775467"/>
                </a:lnTo>
                <a:lnTo>
                  <a:pt x="1163608" y="775467"/>
                </a:lnTo>
                <a:lnTo>
                  <a:pt x="1163608" y="720073"/>
                </a:lnTo>
                <a:lnTo>
                  <a:pt x="1219514" y="720073"/>
                </a:lnTo>
                <a:lnTo>
                  <a:pt x="1219514" y="664679"/>
                </a:lnTo>
                <a:lnTo>
                  <a:pt x="1331050" y="664679"/>
                </a:lnTo>
                <a:lnTo>
                  <a:pt x="1331050" y="609285"/>
                </a:lnTo>
                <a:lnTo>
                  <a:pt x="1649003" y="609285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78170" y="272807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77810" y="2800429"/>
            <a:ext cx="371475" cy="55880"/>
          </a:xfrm>
          <a:custGeom>
            <a:avLst/>
            <a:gdLst/>
            <a:ahLst/>
            <a:cxnLst/>
            <a:rect l="l" t="t" r="r" b="b"/>
            <a:pathLst>
              <a:path w="371475" h="55880">
                <a:moveTo>
                  <a:pt x="0" y="0"/>
                </a:moveTo>
                <a:lnTo>
                  <a:pt x="0" y="55393"/>
                </a:lnTo>
                <a:lnTo>
                  <a:pt x="371113" y="55393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32602" y="283873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66274" y="2855823"/>
            <a:ext cx="796925" cy="111125"/>
          </a:xfrm>
          <a:custGeom>
            <a:avLst/>
            <a:gdLst/>
            <a:ahLst/>
            <a:cxnLst/>
            <a:rect l="l" t="t" r="r" b="b"/>
            <a:pathLst>
              <a:path w="796925" h="111125">
                <a:moveTo>
                  <a:pt x="0" y="0"/>
                </a:moveTo>
                <a:lnTo>
                  <a:pt x="0" y="110787"/>
                </a:lnTo>
                <a:lnTo>
                  <a:pt x="796784" y="110787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45555" y="294939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793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793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0369" y="2911217"/>
            <a:ext cx="909955" cy="166370"/>
          </a:xfrm>
          <a:custGeom>
            <a:avLst/>
            <a:gdLst/>
            <a:ahLst/>
            <a:cxnLst/>
            <a:rect l="l" t="t" r="r" b="b"/>
            <a:pathLst>
              <a:path w="909954" h="166369">
                <a:moveTo>
                  <a:pt x="0" y="0"/>
                </a:moveTo>
                <a:lnTo>
                  <a:pt x="0" y="166117"/>
                </a:lnTo>
                <a:lnTo>
                  <a:pt x="909506" y="166117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502896" y="306101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31863" y="2966611"/>
            <a:ext cx="1142365" cy="221615"/>
          </a:xfrm>
          <a:custGeom>
            <a:avLst/>
            <a:gdLst/>
            <a:ahLst/>
            <a:cxnLst/>
            <a:rect l="l" t="t" r="r" b="b"/>
            <a:pathLst>
              <a:path w="1142364" h="221614">
                <a:moveTo>
                  <a:pt x="0" y="0"/>
                </a:moveTo>
                <a:lnTo>
                  <a:pt x="0" y="221527"/>
                </a:lnTo>
                <a:lnTo>
                  <a:pt x="1142097" y="221527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57429" y="317167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5">
                <a:moveTo>
                  <a:pt x="25996" y="0"/>
                </a:moveTo>
                <a:lnTo>
                  <a:pt x="7493" y="0"/>
                </a:lnTo>
                <a:lnTo>
                  <a:pt x="0" y="7467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36264" y="2191144"/>
            <a:ext cx="1839595" cy="1108075"/>
          </a:xfrm>
          <a:custGeom>
            <a:avLst/>
            <a:gdLst/>
            <a:ahLst/>
            <a:cxnLst/>
            <a:rect l="l" t="t" r="r" b="b"/>
            <a:pathLst>
              <a:path w="1839595" h="1108075">
                <a:moveTo>
                  <a:pt x="0" y="0"/>
                </a:moveTo>
                <a:lnTo>
                  <a:pt x="0" y="1107782"/>
                </a:lnTo>
                <a:lnTo>
                  <a:pt x="1839272" y="1107782"/>
                </a:lnTo>
              </a:path>
            </a:pathLst>
          </a:custGeom>
          <a:ln w="8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58941" y="328330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26305" y="2301931"/>
            <a:ext cx="2303145" cy="1163320"/>
          </a:xfrm>
          <a:custGeom>
            <a:avLst/>
            <a:gdLst/>
            <a:ahLst/>
            <a:cxnLst/>
            <a:rect l="l" t="t" r="r" b="b"/>
            <a:pathLst>
              <a:path w="2303145" h="1163320">
                <a:moveTo>
                  <a:pt x="0" y="0"/>
                </a:moveTo>
                <a:lnTo>
                  <a:pt x="0" y="1163176"/>
                </a:lnTo>
                <a:lnTo>
                  <a:pt x="1883805" y="1163176"/>
                </a:lnTo>
                <a:lnTo>
                  <a:pt x="1883805" y="1107782"/>
                </a:lnTo>
                <a:lnTo>
                  <a:pt x="2303091" y="1107782"/>
                </a:lnTo>
              </a:path>
            </a:pathLst>
          </a:custGeom>
          <a:ln w="83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11849" y="339396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10109" y="3465108"/>
            <a:ext cx="544830" cy="55880"/>
          </a:xfrm>
          <a:custGeom>
            <a:avLst/>
            <a:gdLst/>
            <a:ahLst/>
            <a:cxnLst/>
            <a:rect l="l" t="t" r="r" b="b"/>
            <a:pathLst>
              <a:path w="544829" h="55879">
                <a:moveTo>
                  <a:pt x="0" y="0"/>
                </a:moveTo>
                <a:lnTo>
                  <a:pt x="0" y="55329"/>
                </a:lnTo>
                <a:lnTo>
                  <a:pt x="544403" y="55329"/>
                </a:lnTo>
              </a:path>
            </a:pathLst>
          </a:custGeom>
          <a:ln w="83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38201" y="350461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19400" y="2357326"/>
            <a:ext cx="2028189" cy="1274445"/>
          </a:xfrm>
          <a:custGeom>
            <a:avLst/>
            <a:gdLst/>
            <a:ahLst/>
            <a:cxnLst/>
            <a:rect l="l" t="t" r="r" b="b"/>
            <a:pathLst>
              <a:path w="2028189" h="1274445">
                <a:moveTo>
                  <a:pt x="0" y="0"/>
                </a:moveTo>
                <a:lnTo>
                  <a:pt x="0" y="1273915"/>
                </a:lnTo>
                <a:lnTo>
                  <a:pt x="2027688" y="1273915"/>
                </a:lnTo>
              </a:path>
            </a:pathLst>
          </a:custGeom>
          <a:ln w="8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9998" y="361527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12364" y="2412719"/>
            <a:ext cx="1997710" cy="1329690"/>
          </a:xfrm>
          <a:custGeom>
            <a:avLst/>
            <a:gdLst/>
            <a:ahLst/>
            <a:cxnLst/>
            <a:rect l="l" t="t" r="r" b="b"/>
            <a:pathLst>
              <a:path w="1997710" h="1329689">
                <a:moveTo>
                  <a:pt x="0" y="0"/>
                </a:moveTo>
                <a:lnTo>
                  <a:pt x="0" y="1329309"/>
                </a:lnTo>
                <a:lnTo>
                  <a:pt x="1997647" y="1329309"/>
                </a:lnTo>
              </a:path>
            </a:pathLst>
          </a:custGeom>
          <a:ln w="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93066" y="372592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18408" y="3243533"/>
            <a:ext cx="2414905" cy="1384935"/>
          </a:xfrm>
          <a:custGeom>
            <a:avLst/>
            <a:gdLst/>
            <a:ahLst/>
            <a:cxnLst/>
            <a:rect l="l" t="t" r="r" b="b"/>
            <a:pathLst>
              <a:path w="2414904" h="1384935">
                <a:moveTo>
                  <a:pt x="0" y="0"/>
                </a:moveTo>
                <a:lnTo>
                  <a:pt x="0" y="1384687"/>
                </a:lnTo>
                <a:lnTo>
                  <a:pt x="1042195" y="1384687"/>
                </a:lnTo>
                <a:lnTo>
                  <a:pt x="1042195" y="830796"/>
                </a:lnTo>
                <a:lnTo>
                  <a:pt x="1883983" y="830796"/>
                </a:lnTo>
                <a:lnTo>
                  <a:pt x="1883983" y="775467"/>
                </a:lnTo>
                <a:lnTo>
                  <a:pt x="1957420" y="775467"/>
                </a:lnTo>
                <a:lnTo>
                  <a:pt x="1957420" y="720073"/>
                </a:lnTo>
                <a:lnTo>
                  <a:pt x="2030320" y="720073"/>
                </a:lnTo>
                <a:lnTo>
                  <a:pt x="2030320" y="664679"/>
                </a:lnTo>
                <a:lnTo>
                  <a:pt x="2132367" y="664679"/>
                </a:lnTo>
                <a:lnTo>
                  <a:pt x="2132367" y="609285"/>
                </a:lnTo>
                <a:lnTo>
                  <a:pt x="2414675" y="609285"/>
                </a:lnTo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16396" y="383659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793"/>
                </a:lnTo>
                <a:lnTo>
                  <a:pt x="7492" y="33261"/>
                </a:lnTo>
                <a:lnTo>
                  <a:pt x="25996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0774" y="3908211"/>
            <a:ext cx="323850" cy="55880"/>
          </a:xfrm>
          <a:custGeom>
            <a:avLst/>
            <a:gdLst/>
            <a:ahLst/>
            <a:cxnLst/>
            <a:rect l="l" t="t" r="r" b="b"/>
            <a:pathLst>
              <a:path w="323850" h="55879">
                <a:moveTo>
                  <a:pt x="0" y="0"/>
                </a:moveTo>
                <a:lnTo>
                  <a:pt x="0" y="55393"/>
                </a:lnTo>
                <a:lnTo>
                  <a:pt x="323786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57214" y="3947249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48728" y="3963606"/>
            <a:ext cx="647065" cy="111125"/>
          </a:xfrm>
          <a:custGeom>
            <a:avLst/>
            <a:gdLst/>
            <a:ahLst/>
            <a:cxnLst/>
            <a:rect l="l" t="t" r="r" b="b"/>
            <a:pathLst>
              <a:path w="647064" h="111125">
                <a:moveTo>
                  <a:pt x="0" y="0"/>
                </a:moveTo>
                <a:lnTo>
                  <a:pt x="0" y="110723"/>
                </a:lnTo>
                <a:lnTo>
                  <a:pt x="646873" y="11072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78804" y="4057904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75827" y="4018999"/>
            <a:ext cx="741680" cy="166370"/>
          </a:xfrm>
          <a:custGeom>
            <a:avLst/>
            <a:gdLst/>
            <a:ahLst/>
            <a:cxnLst/>
            <a:rect l="l" t="t" r="r" b="b"/>
            <a:pathLst>
              <a:path w="741679" h="166370">
                <a:moveTo>
                  <a:pt x="0" y="0"/>
                </a:moveTo>
                <a:lnTo>
                  <a:pt x="0" y="166133"/>
                </a:lnTo>
                <a:lnTo>
                  <a:pt x="741642" y="166133"/>
                </a:lnTo>
              </a:path>
            </a:pathLst>
          </a:custGeom>
          <a:ln w="8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00190" y="416856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02392" y="4074329"/>
            <a:ext cx="1115695" cy="221615"/>
          </a:xfrm>
          <a:custGeom>
            <a:avLst/>
            <a:gdLst/>
            <a:ahLst/>
            <a:cxnLst/>
            <a:rect l="l" t="t" r="r" b="b"/>
            <a:pathLst>
              <a:path w="1115695" h="221614">
                <a:moveTo>
                  <a:pt x="0" y="0"/>
                </a:moveTo>
                <a:lnTo>
                  <a:pt x="0" y="221591"/>
                </a:lnTo>
                <a:lnTo>
                  <a:pt x="1115566" y="221591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01485" y="427921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60602" y="4406709"/>
            <a:ext cx="868680" cy="499109"/>
          </a:xfrm>
          <a:custGeom>
            <a:avLst/>
            <a:gdLst/>
            <a:ahLst/>
            <a:cxnLst/>
            <a:rect l="l" t="t" r="r" b="b"/>
            <a:pathLst>
              <a:path w="868679" h="499110">
                <a:moveTo>
                  <a:pt x="0" y="221511"/>
                </a:moveTo>
                <a:lnTo>
                  <a:pt x="0" y="498497"/>
                </a:lnTo>
                <a:lnTo>
                  <a:pt x="181023" y="498497"/>
                </a:lnTo>
                <a:lnTo>
                  <a:pt x="181023" y="443103"/>
                </a:lnTo>
                <a:lnTo>
                  <a:pt x="195272" y="443103"/>
                </a:lnTo>
                <a:lnTo>
                  <a:pt x="195272" y="387709"/>
                </a:lnTo>
                <a:lnTo>
                  <a:pt x="244517" y="387709"/>
                </a:lnTo>
                <a:lnTo>
                  <a:pt x="244517" y="332315"/>
                </a:lnTo>
                <a:lnTo>
                  <a:pt x="265248" y="332315"/>
                </a:lnTo>
                <a:lnTo>
                  <a:pt x="265248" y="276921"/>
                </a:lnTo>
                <a:lnTo>
                  <a:pt x="284322" y="276921"/>
                </a:lnTo>
                <a:lnTo>
                  <a:pt x="284322" y="221511"/>
                </a:lnTo>
                <a:lnTo>
                  <a:pt x="333859" y="221511"/>
                </a:lnTo>
                <a:lnTo>
                  <a:pt x="333859" y="55393"/>
                </a:lnTo>
                <a:lnTo>
                  <a:pt x="651032" y="55393"/>
                </a:lnTo>
                <a:lnTo>
                  <a:pt x="651032" y="0"/>
                </a:lnTo>
                <a:lnTo>
                  <a:pt x="868482" y="0"/>
                </a:lnTo>
              </a:path>
            </a:pathLst>
          </a:custGeom>
          <a:ln w="83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11978" y="438987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67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11636" y="4462102"/>
            <a:ext cx="291465" cy="55880"/>
          </a:xfrm>
          <a:custGeom>
            <a:avLst/>
            <a:gdLst/>
            <a:ahLst/>
            <a:cxnLst/>
            <a:rect l="l" t="t" r="r" b="b"/>
            <a:pathLst>
              <a:path w="291464" h="55879">
                <a:moveTo>
                  <a:pt x="0" y="0"/>
                </a:moveTo>
                <a:lnTo>
                  <a:pt x="0" y="55393"/>
                </a:lnTo>
                <a:lnTo>
                  <a:pt x="290837" y="55393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84863" y="450052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6009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6009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60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4461" y="4628221"/>
            <a:ext cx="547370" cy="111125"/>
          </a:xfrm>
          <a:custGeom>
            <a:avLst/>
            <a:gdLst/>
            <a:ahLst/>
            <a:cxnLst/>
            <a:rect l="l" t="t" r="r" b="b"/>
            <a:pathLst>
              <a:path w="547370" h="111125">
                <a:moveTo>
                  <a:pt x="0" y="0"/>
                </a:moveTo>
                <a:lnTo>
                  <a:pt x="0" y="110804"/>
                </a:lnTo>
                <a:lnTo>
                  <a:pt x="165183" y="110804"/>
                </a:lnTo>
                <a:lnTo>
                  <a:pt x="165183" y="55410"/>
                </a:lnTo>
                <a:lnTo>
                  <a:pt x="291487" y="55410"/>
                </a:lnTo>
                <a:lnTo>
                  <a:pt x="291487" y="0"/>
                </a:lnTo>
                <a:lnTo>
                  <a:pt x="546857" y="0"/>
                </a:lnTo>
              </a:path>
            </a:pathLst>
          </a:custGeom>
          <a:ln w="83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24614" y="461119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793"/>
                </a:lnTo>
                <a:lnTo>
                  <a:pt x="7493" y="33261"/>
                </a:lnTo>
                <a:lnTo>
                  <a:pt x="25996" y="33261"/>
                </a:lnTo>
                <a:lnTo>
                  <a:pt x="33502" y="25793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81794" y="4679475"/>
            <a:ext cx="258821" cy="756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59645" y="4739025"/>
            <a:ext cx="346075" cy="111125"/>
          </a:xfrm>
          <a:custGeom>
            <a:avLst/>
            <a:gdLst/>
            <a:ahLst/>
            <a:cxnLst/>
            <a:rect l="l" t="t" r="r" b="b"/>
            <a:pathLst>
              <a:path w="346075" h="111125">
                <a:moveTo>
                  <a:pt x="0" y="0"/>
                </a:moveTo>
                <a:lnTo>
                  <a:pt x="0" y="110787"/>
                </a:lnTo>
                <a:lnTo>
                  <a:pt x="345719" y="110787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887682" y="483250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3" y="0"/>
                </a:lnTo>
                <a:lnTo>
                  <a:pt x="0" y="7454"/>
                </a:lnTo>
                <a:lnTo>
                  <a:pt x="0" y="25806"/>
                </a:lnTo>
                <a:lnTo>
                  <a:pt x="7493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44925" y="4683631"/>
            <a:ext cx="678815" cy="277495"/>
          </a:xfrm>
          <a:custGeom>
            <a:avLst/>
            <a:gdLst/>
            <a:ahLst/>
            <a:cxnLst/>
            <a:rect l="l" t="t" r="r" b="b"/>
            <a:pathLst>
              <a:path w="678814" h="277495">
                <a:moveTo>
                  <a:pt x="0" y="0"/>
                </a:moveTo>
                <a:lnTo>
                  <a:pt x="0" y="276969"/>
                </a:lnTo>
                <a:lnTo>
                  <a:pt x="678701" y="276969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06250" y="494412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67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25851" y="4739024"/>
            <a:ext cx="974725" cy="332740"/>
          </a:xfrm>
          <a:custGeom>
            <a:avLst/>
            <a:gdLst/>
            <a:ahLst/>
            <a:cxnLst/>
            <a:rect l="l" t="t" r="r" b="b"/>
            <a:pathLst>
              <a:path w="974725" h="332739">
                <a:moveTo>
                  <a:pt x="0" y="0"/>
                </a:moveTo>
                <a:lnTo>
                  <a:pt x="0" y="332363"/>
                </a:lnTo>
                <a:lnTo>
                  <a:pt x="974185" y="332363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283249" y="505477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73"/>
                </a:lnTo>
                <a:lnTo>
                  <a:pt x="25996" y="33273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05120" y="4794419"/>
            <a:ext cx="1157605" cy="387985"/>
          </a:xfrm>
          <a:custGeom>
            <a:avLst/>
            <a:gdLst/>
            <a:ahLst/>
            <a:cxnLst/>
            <a:rect l="l" t="t" r="r" b="b"/>
            <a:pathLst>
              <a:path w="1157604" h="387985">
                <a:moveTo>
                  <a:pt x="0" y="0"/>
                </a:moveTo>
                <a:lnTo>
                  <a:pt x="0" y="387709"/>
                </a:lnTo>
                <a:lnTo>
                  <a:pt x="1157288" y="387709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45555" y="516641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54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55875" y="4849812"/>
            <a:ext cx="1050925" cy="443230"/>
          </a:xfrm>
          <a:custGeom>
            <a:avLst/>
            <a:gdLst/>
            <a:ahLst/>
            <a:cxnLst/>
            <a:rect l="l" t="t" r="r" b="b"/>
            <a:pathLst>
              <a:path w="1050925" h="443229">
                <a:moveTo>
                  <a:pt x="0" y="0"/>
                </a:moveTo>
                <a:lnTo>
                  <a:pt x="0" y="443103"/>
                </a:lnTo>
                <a:lnTo>
                  <a:pt x="1050594" y="443103"/>
                </a:lnTo>
              </a:path>
            </a:pathLst>
          </a:custGeom>
          <a:ln w="83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290044" y="527706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505" y="0"/>
                </a:lnTo>
                <a:lnTo>
                  <a:pt x="0" y="7454"/>
                </a:lnTo>
                <a:lnTo>
                  <a:pt x="0" y="25806"/>
                </a:lnTo>
                <a:lnTo>
                  <a:pt x="7505" y="33261"/>
                </a:lnTo>
                <a:lnTo>
                  <a:pt x="25996" y="33261"/>
                </a:lnTo>
                <a:lnTo>
                  <a:pt x="33502" y="25806"/>
                </a:lnTo>
                <a:lnTo>
                  <a:pt x="33502" y="7454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241627" y="4905207"/>
            <a:ext cx="1476375" cy="499109"/>
          </a:xfrm>
          <a:custGeom>
            <a:avLst/>
            <a:gdLst/>
            <a:ahLst/>
            <a:cxnLst/>
            <a:rect l="l" t="t" r="r" b="b"/>
            <a:pathLst>
              <a:path w="1476375" h="499110">
                <a:moveTo>
                  <a:pt x="0" y="0"/>
                </a:moveTo>
                <a:lnTo>
                  <a:pt x="0" y="498497"/>
                </a:lnTo>
                <a:lnTo>
                  <a:pt x="1476314" y="498497"/>
                </a:lnTo>
              </a:path>
            </a:pathLst>
          </a:custGeom>
          <a:ln w="83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1168" y="5387722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25996" y="0"/>
                </a:moveTo>
                <a:lnTo>
                  <a:pt x="7492" y="0"/>
                </a:lnTo>
                <a:lnTo>
                  <a:pt x="0" y="7467"/>
                </a:lnTo>
                <a:lnTo>
                  <a:pt x="0" y="25806"/>
                </a:lnTo>
                <a:lnTo>
                  <a:pt x="7492" y="33261"/>
                </a:lnTo>
                <a:lnTo>
                  <a:pt x="25996" y="33261"/>
                </a:lnTo>
                <a:lnTo>
                  <a:pt x="33489" y="25806"/>
                </a:lnTo>
                <a:lnTo>
                  <a:pt x="33489" y="7467"/>
                </a:lnTo>
                <a:lnTo>
                  <a:pt x="25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354468" y="993452"/>
            <a:ext cx="2117090" cy="46519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37795" marR="1605280" indent="-35560">
              <a:lnSpc>
                <a:spcPts val="869"/>
              </a:lnSpc>
              <a:spcBef>
                <a:spcPts val="275"/>
              </a:spcBef>
            </a:pPr>
            <a:r>
              <a:rPr sz="850" spc="15" dirty="0">
                <a:latin typeface="Arial"/>
                <a:cs typeface="Arial"/>
              </a:rPr>
              <a:t>WRIST  ANKLE</a:t>
            </a:r>
            <a:endParaRPr sz="850">
              <a:latin typeface="Arial"/>
              <a:cs typeface="Arial"/>
            </a:endParaRPr>
          </a:p>
          <a:p>
            <a:pPr marL="12700" marR="1451610" indent="2413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SHOULDER  </a:t>
            </a:r>
            <a:r>
              <a:rPr sz="850" spc="20" dirty="0">
                <a:latin typeface="Arial"/>
                <a:cs typeface="Arial"/>
              </a:rPr>
              <a:t>ARM</a:t>
            </a:r>
            <a:endParaRPr sz="850">
              <a:latin typeface="Arial"/>
              <a:cs typeface="Arial"/>
            </a:endParaRPr>
          </a:p>
          <a:p>
            <a:pPr marL="96520" marR="1695450" indent="-67310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LEG  </a:t>
            </a:r>
            <a:r>
              <a:rPr sz="850" spc="15" dirty="0">
                <a:latin typeface="Arial"/>
                <a:cs typeface="Arial"/>
              </a:rPr>
              <a:t>HAND</a:t>
            </a:r>
            <a:endParaRPr sz="850">
              <a:latin typeface="Arial"/>
              <a:cs typeface="Arial"/>
            </a:endParaRPr>
          </a:p>
          <a:p>
            <a:pPr marL="128905" marR="1551940" indent="11811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FOOT  </a:t>
            </a:r>
            <a:r>
              <a:rPr sz="850" spc="10" dirty="0">
                <a:latin typeface="Arial"/>
                <a:cs typeface="Arial"/>
              </a:rPr>
              <a:t>HEAD</a:t>
            </a:r>
            <a:endParaRPr sz="850">
              <a:latin typeface="Arial"/>
              <a:cs typeface="Arial"/>
            </a:endParaRPr>
          </a:p>
          <a:p>
            <a:pPr marL="262255" marR="1424940" indent="-13335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NOSE  FINGER</a:t>
            </a:r>
            <a:endParaRPr sz="850">
              <a:latin typeface="Arial"/>
              <a:cs typeface="Arial"/>
            </a:endParaRPr>
          </a:p>
          <a:p>
            <a:pPr marL="375920" marR="1429385" indent="7366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TOE  FACE</a:t>
            </a:r>
            <a:endParaRPr sz="850">
              <a:latin typeface="Arial"/>
              <a:cs typeface="Arial"/>
            </a:endParaRPr>
          </a:p>
          <a:p>
            <a:pPr marL="514350">
              <a:lnSpc>
                <a:spcPts val="795"/>
              </a:lnSpc>
            </a:pPr>
            <a:r>
              <a:rPr sz="850" spc="15" dirty="0">
                <a:latin typeface="Arial"/>
                <a:cs typeface="Arial"/>
              </a:rPr>
              <a:t>EAR</a:t>
            </a:r>
            <a:endParaRPr sz="850">
              <a:latin typeface="Arial"/>
              <a:cs typeface="Arial"/>
            </a:endParaRPr>
          </a:p>
          <a:p>
            <a:pPr marL="610870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EYE</a:t>
            </a:r>
            <a:endParaRPr sz="850">
              <a:latin typeface="Arial"/>
              <a:cs typeface="Arial"/>
            </a:endParaRPr>
          </a:p>
          <a:p>
            <a:pPr marL="791210" marR="774700" indent="151765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TOOTH  DOG</a:t>
            </a:r>
            <a:endParaRPr sz="850">
              <a:latin typeface="Arial"/>
              <a:cs typeface="Arial"/>
            </a:endParaRPr>
          </a:p>
          <a:p>
            <a:pPr marR="196850" algn="ctr">
              <a:lnSpc>
                <a:spcPts val="795"/>
              </a:lnSpc>
            </a:pPr>
            <a:r>
              <a:rPr sz="850" spc="10" dirty="0">
                <a:latin typeface="Arial"/>
                <a:cs typeface="Arial"/>
              </a:rPr>
              <a:t>CAT</a:t>
            </a:r>
            <a:endParaRPr sz="850">
              <a:latin typeface="Arial"/>
              <a:cs typeface="Arial"/>
            </a:endParaRPr>
          </a:p>
          <a:p>
            <a:pPr marL="1215390" marR="496570" indent="-57150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PUPPY  KITTEN</a:t>
            </a:r>
            <a:endParaRPr sz="850">
              <a:latin typeface="Arial"/>
              <a:cs typeface="Arial"/>
            </a:endParaRPr>
          </a:p>
          <a:p>
            <a:pPr marL="970915" marR="466725" indent="398145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COW  </a:t>
            </a:r>
            <a:r>
              <a:rPr sz="850" spc="20" dirty="0">
                <a:latin typeface="Arial"/>
                <a:cs typeface="Arial"/>
              </a:rPr>
              <a:t>MOUSE</a:t>
            </a:r>
            <a:endParaRPr sz="850">
              <a:latin typeface="Arial"/>
              <a:cs typeface="Arial"/>
            </a:endParaRPr>
          </a:p>
          <a:p>
            <a:pPr marL="1549400" marR="99695" indent="-125730">
              <a:lnSpc>
                <a:spcPts val="869"/>
              </a:lnSpc>
              <a:spcBef>
                <a:spcPts val="5"/>
              </a:spcBef>
            </a:pPr>
            <a:r>
              <a:rPr sz="850" spc="15" dirty="0">
                <a:latin typeface="Arial"/>
                <a:cs typeface="Arial"/>
              </a:rPr>
              <a:t>TURTLE  OYSTER</a:t>
            </a:r>
            <a:endParaRPr sz="850">
              <a:latin typeface="Arial"/>
              <a:cs typeface="Arial"/>
            </a:endParaRPr>
          </a:p>
          <a:p>
            <a:pPr marL="1104900" marR="436880" indent="36830">
              <a:lnSpc>
                <a:spcPts val="869"/>
              </a:lnSpc>
              <a:spcBef>
                <a:spcPts val="5"/>
              </a:spcBef>
            </a:pPr>
            <a:r>
              <a:rPr sz="850" spc="10" dirty="0">
                <a:latin typeface="Arial"/>
                <a:cs typeface="Arial"/>
              </a:rPr>
              <a:t>LION  </a:t>
            </a:r>
            <a:r>
              <a:rPr sz="850" spc="15" dirty="0">
                <a:latin typeface="Arial"/>
                <a:cs typeface="Arial"/>
              </a:rPr>
              <a:t>BULL  </a:t>
            </a:r>
            <a:r>
              <a:rPr sz="850" spc="10" dirty="0">
                <a:latin typeface="Arial"/>
                <a:cs typeface="Arial"/>
              </a:rPr>
              <a:t>CHICAGO  </a:t>
            </a:r>
            <a:r>
              <a:rPr sz="850" spc="15" dirty="0">
                <a:latin typeface="Arial"/>
                <a:cs typeface="Arial"/>
              </a:rPr>
              <a:t>ATLANTA</a:t>
            </a:r>
            <a:endParaRPr sz="850">
              <a:latin typeface="Arial"/>
              <a:cs typeface="Arial"/>
            </a:endParaRPr>
          </a:p>
          <a:p>
            <a:pPr marL="1412875" marR="81915" indent="-22225" algn="r">
              <a:lnSpc>
                <a:spcPts val="869"/>
              </a:lnSpc>
              <a:spcBef>
                <a:spcPts val="10"/>
              </a:spcBef>
            </a:pPr>
            <a:r>
              <a:rPr sz="850" spc="15" dirty="0">
                <a:latin typeface="Arial"/>
                <a:cs typeface="Arial"/>
              </a:rPr>
              <a:t>MONTREAL  </a:t>
            </a:r>
            <a:r>
              <a:rPr sz="850" spc="10" dirty="0">
                <a:latin typeface="Arial"/>
                <a:cs typeface="Arial"/>
              </a:rPr>
              <a:t>NASHVILLE</a:t>
            </a:r>
            <a:endParaRPr sz="850">
              <a:latin typeface="Arial"/>
              <a:cs typeface="Arial"/>
            </a:endParaRPr>
          </a:p>
          <a:p>
            <a:pPr marR="5080" algn="r">
              <a:lnSpc>
                <a:spcPts val="795"/>
              </a:lnSpc>
            </a:pPr>
            <a:r>
              <a:rPr sz="850" spc="20" dirty="0">
                <a:latin typeface="Arial"/>
                <a:cs typeface="Arial"/>
              </a:rPr>
              <a:t>TOKYO</a:t>
            </a:r>
            <a:endParaRPr sz="850">
              <a:latin typeface="Arial"/>
              <a:cs typeface="Arial"/>
            </a:endParaRPr>
          </a:p>
          <a:p>
            <a:pPr marL="600710" marR="995680" indent="23495">
              <a:lnSpc>
                <a:spcPts val="869"/>
              </a:lnSpc>
              <a:spcBef>
                <a:spcPts val="80"/>
              </a:spcBef>
            </a:pPr>
            <a:r>
              <a:rPr sz="850" spc="10" dirty="0">
                <a:latin typeface="Arial"/>
                <a:cs typeface="Arial"/>
              </a:rPr>
              <a:t>CHINA  RUSSIA  </a:t>
            </a:r>
            <a:r>
              <a:rPr sz="850" spc="15" dirty="0">
                <a:latin typeface="Arial"/>
                <a:cs typeface="Arial"/>
              </a:rPr>
              <a:t>AFRICA  ASIA  </a:t>
            </a:r>
            <a:r>
              <a:rPr sz="850" spc="20" dirty="0">
                <a:latin typeface="Arial"/>
                <a:cs typeface="Arial"/>
              </a:rPr>
              <a:t>EUROPE</a:t>
            </a:r>
            <a:endParaRPr sz="850">
              <a:latin typeface="Arial"/>
              <a:cs typeface="Arial"/>
            </a:endParaRPr>
          </a:p>
          <a:p>
            <a:pPr marR="161925" algn="ctr">
              <a:lnSpc>
                <a:spcPts val="805"/>
              </a:lnSpc>
            </a:pPr>
            <a:r>
              <a:rPr sz="850" spc="15" dirty="0">
                <a:latin typeface="Arial"/>
                <a:cs typeface="Arial"/>
              </a:rPr>
              <a:t>AMERICA</a:t>
            </a:r>
            <a:endParaRPr sz="850">
              <a:latin typeface="Arial"/>
              <a:cs typeface="Arial"/>
            </a:endParaRPr>
          </a:p>
          <a:p>
            <a:pPr marL="995044">
              <a:lnSpc>
                <a:spcPts val="869"/>
              </a:lnSpc>
            </a:pPr>
            <a:r>
              <a:rPr sz="850" spc="15" dirty="0">
                <a:latin typeface="Arial"/>
                <a:cs typeface="Arial"/>
              </a:rPr>
              <a:t>BRAZIL</a:t>
            </a:r>
            <a:endParaRPr sz="850">
              <a:latin typeface="Arial"/>
              <a:cs typeface="Arial"/>
            </a:endParaRPr>
          </a:p>
          <a:p>
            <a:pPr marL="1001394" marR="424180" indent="155575">
              <a:lnSpc>
                <a:spcPts val="869"/>
              </a:lnSpc>
              <a:spcBef>
                <a:spcPts val="80"/>
              </a:spcBef>
            </a:pPr>
            <a:r>
              <a:rPr sz="850" spc="15" dirty="0">
                <a:latin typeface="Arial"/>
                <a:cs typeface="Arial"/>
              </a:rPr>
              <a:t>MOSCOW  FRANCE</a:t>
            </a:r>
            <a:endParaRPr sz="850">
              <a:latin typeface="Arial"/>
              <a:cs typeface="Arial"/>
            </a:endParaRPr>
          </a:p>
          <a:p>
            <a:pPr marR="298450" algn="r">
              <a:lnSpc>
                <a:spcPts val="869"/>
              </a:lnSpc>
            </a:pPr>
            <a:r>
              <a:rPr sz="850" spc="10" dirty="0">
                <a:latin typeface="Arial"/>
                <a:cs typeface="Arial"/>
              </a:rPr>
              <a:t>HAWAII</a:t>
            </a:r>
            <a:endParaRPr sz="8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98964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03184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75" dirty="0">
                <a:solidFill>
                  <a:srgbClr val="3A87FF"/>
                </a:solidFill>
              </a:rPr>
              <a:t>syntactic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8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3749716" y="1158907"/>
            <a:ext cx="4288790" cy="4295775"/>
          </a:xfrm>
          <a:custGeom>
            <a:avLst/>
            <a:gdLst/>
            <a:ahLst/>
            <a:cxnLst/>
            <a:rect l="l" t="t" r="r" b="b"/>
            <a:pathLst>
              <a:path w="4288790" h="4295775">
                <a:moveTo>
                  <a:pt x="0" y="4295778"/>
                </a:moveTo>
                <a:lnTo>
                  <a:pt x="4288527" y="4295778"/>
                </a:lnTo>
                <a:lnTo>
                  <a:pt x="4288527" y="0"/>
                </a:lnTo>
                <a:lnTo>
                  <a:pt x="0" y="0"/>
                </a:lnTo>
                <a:lnTo>
                  <a:pt x="0" y="429577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47791" y="246443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311556" y="2405690"/>
            <a:ext cx="2933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29684" y="434844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93448" y="4290093"/>
            <a:ext cx="34480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SHOW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0573" y="2793649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91046" y="270491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55229" y="2646024"/>
            <a:ext cx="415925" cy="2266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11760" marR="5080" indent="-99695">
              <a:lnSpc>
                <a:spcPct val="73100"/>
              </a:lnSpc>
              <a:spcBef>
                <a:spcPts val="365"/>
              </a:spcBef>
            </a:pPr>
            <a:r>
              <a:rPr sz="800" dirty="0">
                <a:latin typeface="Arial"/>
                <a:cs typeface="Arial"/>
              </a:rPr>
              <a:t>TAKING  TOOK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6390" y="266166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58"/>
                </a:lnTo>
                <a:lnTo>
                  <a:pt x="0" y="513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720599" y="2602712"/>
            <a:ext cx="3676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TAKEN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4579" y="2526030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38590" y="2467057"/>
            <a:ext cx="3676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SPEAK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92302" y="390452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4"/>
                </a:lnTo>
                <a:lnTo>
                  <a:pt x="2014" y="15687"/>
                </a:lnTo>
                <a:lnTo>
                  <a:pt x="0" y="25679"/>
                </a:lnTo>
                <a:lnTo>
                  <a:pt x="2014" y="35678"/>
                </a:lnTo>
                <a:lnTo>
                  <a:pt x="7508" y="43845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5"/>
                </a:lnTo>
                <a:lnTo>
                  <a:pt x="49242" y="35678"/>
                </a:lnTo>
                <a:lnTo>
                  <a:pt x="51257" y="25679"/>
                </a:lnTo>
                <a:lnTo>
                  <a:pt x="49242" y="15687"/>
                </a:lnTo>
                <a:lnTo>
                  <a:pt x="43748" y="7524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20628" y="126436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55396" y="2662313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19578" y="2603349"/>
            <a:ext cx="54991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SPEAKING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504255" y="467235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15" y="0"/>
                </a:moveTo>
                <a:lnTo>
                  <a:pt x="15644" y="2019"/>
                </a:lnTo>
                <a:lnTo>
                  <a:pt x="7502" y="7526"/>
                </a:lnTo>
                <a:lnTo>
                  <a:pt x="2012" y="15693"/>
                </a:lnTo>
                <a:lnTo>
                  <a:pt x="0" y="25692"/>
                </a:lnTo>
                <a:lnTo>
                  <a:pt x="2012" y="35683"/>
                </a:lnTo>
                <a:lnTo>
                  <a:pt x="7502" y="43846"/>
                </a:lnTo>
                <a:lnTo>
                  <a:pt x="15644" y="49352"/>
                </a:lnTo>
                <a:lnTo>
                  <a:pt x="25615" y="51371"/>
                </a:lnTo>
                <a:lnTo>
                  <a:pt x="35588" y="49352"/>
                </a:lnTo>
                <a:lnTo>
                  <a:pt x="43735" y="43846"/>
                </a:lnTo>
                <a:lnTo>
                  <a:pt x="49229" y="35683"/>
                </a:lnTo>
                <a:lnTo>
                  <a:pt x="51244" y="25692"/>
                </a:lnTo>
                <a:lnTo>
                  <a:pt x="49229" y="15693"/>
                </a:lnTo>
                <a:lnTo>
                  <a:pt x="43735" y="7526"/>
                </a:lnTo>
                <a:lnTo>
                  <a:pt x="35588" y="2019"/>
                </a:lnTo>
                <a:lnTo>
                  <a:pt x="25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67905" y="4613335"/>
            <a:ext cx="35623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57026" y="536738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21208" y="5308459"/>
            <a:ext cx="53848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61085" y="296358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4"/>
                </a:lnTo>
                <a:lnTo>
                  <a:pt x="2014" y="15687"/>
                </a:lnTo>
                <a:lnTo>
                  <a:pt x="0" y="25679"/>
                </a:lnTo>
                <a:lnTo>
                  <a:pt x="2014" y="35678"/>
                </a:lnTo>
                <a:lnTo>
                  <a:pt x="7508" y="43845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5"/>
                </a:lnTo>
                <a:lnTo>
                  <a:pt x="49242" y="35678"/>
                </a:lnTo>
                <a:lnTo>
                  <a:pt x="51257" y="25679"/>
                </a:lnTo>
                <a:lnTo>
                  <a:pt x="49242" y="15687"/>
                </a:lnTo>
                <a:lnTo>
                  <a:pt x="43748" y="7524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35667" y="3779584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199907" y="3720677"/>
            <a:ext cx="4184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SHOWN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70406" y="405063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34589" y="3732947"/>
            <a:ext cx="533400" cy="40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5720">
              <a:lnSpc>
                <a:spcPct val="156700"/>
              </a:lnSpc>
              <a:spcBef>
                <a:spcPts val="95"/>
              </a:spcBef>
            </a:pPr>
            <a:r>
              <a:rPr sz="800" dirty="0">
                <a:latin typeface="Arial"/>
                <a:cs typeface="Arial"/>
              </a:rPr>
              <a:t>SHOWED  SHOWING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15816" y="385991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24294" y="409677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588458" y="4037830"/>
            <a:ext cx="4076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EATING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81881" y="135486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0" y="0"/>
                </a:moveTo>
                <a:lnTo>
                  <a:pt x="51269" y="0"/>
                </a:lnTo>
                <a:lnTo>
                  <a:pt x="51269" y="51358"/>
                </a:lnTo>
                <a:lnTo>
                  <a:pt x="0" y="5135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849808" y="2491041"/>
            <a:ext cx="37909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SPOKE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84988" y="254938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546067" y="1204764"/>
            <a:ext cx="1009015" cy="22955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539115">
              <a:lnSpc>
                <a:spcPct val="74800"/>
              </a:lnSpc>
              <a:spcBef>
                <a:spcPts val="350"/>
              </a:spcBef>
            </a:pPr>
            <a:r>
              <a:rPr sz="800" spc="-5" dirty="0">
                <a:latin typeface="Arial"/>
                <a:cs typeface="Arial"/>
              </a:rPr>
              <a:t>CHOOSE  </a:t>
            </a:r>
            <a:r>
              <a:rPr sz="800" spc="-114" dirty="0">
                <a:latin typeface="Arial"/>
                <a:cs typeface="Arial"/>
              </a:rPr>
              <a:t>CHOS</a:t>
            </a:r>
            <a:r>
              <a:rPr sz="1200" spc="-172" baseline="6944" dirty="0">
                <a:latin typeface="Arial"/>
                <a:cs typeface="Arial"/>
              </a:rPr>
              <a:t>C</a:t>
            </a:r>
            <a:r>
              <a:rPr sz="800" spc="-114" dirty="0">
                <a:latin typeface="Arial"/>
                <a:cs typeface="Arial"/>
              </a:rPr>
              <a:t>E</a:t>
            </a:r>
            <a:r>
              <a:rPr sz="1200" spc="-172" baseline="6944" dirty="0">
                <a:latin typeface="Arial"/>
                <a:cs typeface="Arial"/>
              </a:rPr>
              <a:t>H</a:t>
            </a:r>
            <a:r>
              <a:rPr sz="800" spc="-114" dirty="0">
                <a:latin typeface="Arial"/>
                <a:cs typeface="Arial"/>
              </a:rPr>
              <a:t>N</a:t>
            </a:r>
            <a:r>
              <a:rPr sz="1200" spc="-172" baseline="6944" dirty="0">
                <a:latin typeface="Arial"/>
                <a:cs typeface="Arial"/>
              </a:rPr>
              <a:t>OSE</a:t>
            </a:r>
            <a:endParaRPr sz="1200" baseline="6944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59939" y="134506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66955" y="460959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331180" y="4550641"/>
            <a:ext cx="42989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GROWN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9791" y="4792975"/>
            <a:ext cx="34480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GREW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25255" y="4851833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51758" y="260028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015972" y="2541345"/>
            <a:ext cx="4533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SPOKEN</a:t>
            </a:r>
            <a:endParaRPr sz="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05879" y="298640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18575" y="302467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682739" y="2965708"/>
            <a:ext cx="59563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spc="5" dirty="0">
                <a:latin typeface="Arial"/>
                <a:cs typeface="Arial"/>
              </a:rPr>
              <a:t>THROWING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334009" y="181342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25628" y="0"/>
                </a:moveTo>
                <a:lnTo>
                  <a:pt x="15655" y="2019"/>
                </a:lnTo>
                <a:lnTo>
                  <a:pt x="7508" y="7526"/>
                </a:lnTo>
                <a:lnTo>
                  <a:pt x="2014" y="15693"/>
                </a:lnTo>
                <a:lnTo>
                  <a:pt x="0" y="25692"/>
                </a:lnTo>
                <a:lnTo>
                  <a:pt x="2014" y="35683"/>
                </a:lnTo>
                <a:lnTo>
                  <a:pt x="7508" y="43846"/>
                </a:lnTo>
                <a:lnTo>
                  <a:pt x="15655" y="49352"/>
                </a:lnTo>
                <a:lnTo>
                  <a:pt x="25628" y="51371"/>
                </a:lnTo>
                <a:lnTo>
                  <a:pt x="35601" y="49352"/>
                </a:lnTo>
                <a:lnTo>
                  <a:pt x="43748" y="43846"/>
                </a:lnTo>
                <a:lnTo>
                  <a:pt x="49242" y="35683"/>
                </a:lnTo>
                <a:lnTo>
                  <a:pt x="51257" y="25692"/>
                </a:lnTo>
                <a:lnTo>
                  <a:pt x="49242" y="15693"/>
                </a:lnTo>
                <a:lnTo>
                  <a:pt x="43748" y="7526"/>
                </a:lnTo>
                <a:lnTo>
                  <a:pt x="35601" y="2019"/>
                </a:lnTo>
                <a:lnTo>
                  <a:pt x="25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12628" y="3956161"/>
            <a:ext cx="22542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ATE</a:t>
            </a:r>
            <a:endParaRPr sz="8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748374" y="401496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470123" y="2936857"/>
            <a:ext cx="94678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200" spc="7" baseline="3472" dirty="0">
                <a:latin typeface="Arial"/>
                <a:cs typeface="Arial"/>
              </a:rPr>
              <a:t>THRO</a:t>
            </a:r>
            <a:r>
              <a:rPr sz="1200" spc="-367" baseline="3472" dirty="0">
                <a:latin typeface="Arial"/>
                <a:cs typeface="Arial"/>
              </a:rPr>
              <a:t>W</a:t>
            </a:r>
            <a:r>
              <a:rPr sz="1200" spc="-375" baseline="17361" dirty="0">
                <a:latin typeface="Arial"/>
                <a:cs typeface="Arial"/>
              </a:rPr>
              <a:t>T</a:t>
            </a:r>
            <a:r>
              <a:rPr sz="1200" spc="-502" baseline="3472" dirty="0">
                <a:latin typeface="Arial"/>
                <a:cs typeface="Arial"/>
              </a:rPr>
              <a:t>N</a:t>
            </a:r>
            <a:r>
              <a:rPr sz="1200" spc="7" baseline="17361" dirty="0">
                <a:latin typeface="Arial"/>
                <a:cs typeface="Arial"/>
              </a:rPr>
              <a:t>H</a:t>
            </a:r>
            <a:r>
              <a:rPr sz="1200" spc="-247" baseline="17361" dirty="0">
                <a:latin typeface="Arial"/>
                <a:cs typeface="Arial"/>
              </a:rPr>
              <a:t>R</a:t>
            </a:r>
            <a:r>
              <a:rPr sz="800" spc="-325" dirty="0">
                <a:latin typeface="Arial"/>
                <a:cs typeface="Arial"/>
              </a:rPr>
              <a:t>T</a:t>
            </a:r>
            <a:r>
              <a:rPr sz="1200" spc="-450" baseline="17361" dirty="0">
                <a:latin typeface="Arial"/>
                <a:cs typeface="Arial"/>
              </a:rPr>
              <a:t>O</a:t>
            </a:r>
            <a:r>
              <a:rPr sz="800" spc="-275" dirty="0">
                <a:latin typeface="Arial"/>
                <a:cs typeface="Arial"/>
              </a:rPr>
              <a:t>H</a:t>
            </a:r>
            <a:r>
              <a:rPr sz="1200" spc="-719" baseline="17361" dirty="0">
                <a:latin typeface="Arial"/>
                <a:cs typeface="Arial"/>
              </a:rPr>
              <a:t>W</a:t>
            </a:r>
            <a:r>
              <a:rPr sz="800" spc="5" dirty="0">
                <a:latin typeface="Arial"/>
                <a:cs typeface="Arial"/>
              </a:rPr>
              <a:t>REW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51841" y="2995431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65772" y="170761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82" y="0"/>
                </a:lnTo>
                <a:lnTo>
                  <a:pt x="51282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62441" y="206947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37308" y="119485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4">
                <a:moveTo>
                  <a:pt x="0" y="51348"/>
                </a:moveTo>
                <a:lnTo>
                  <a:pt x="51273" y="51348"/>
                </a:lnTo>
                <a:lnTo>
                  <a:pt x="51273" y="0"/>
                </a:lnTo>
                <a:lnTo>
                  <a:pt x="0" y="0"/>
                </a:lnTo>
                <a:lnTo>
                  <a:pt x="0" y="51348"/>
                </a:lnTo>
                <a:close/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201492" y="1135928"/>
            <a:ext cx="583565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CHOOSING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398255" y="1648634"/>
            <a:ext cx="668020" cy="51117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indent="231140">
              <a:lnSpc>
                <a:spcPts val="830"/>
              </a:lnSpc>
              <a:spcBef>
                <a:spcPts val="244"/>
              </a:spcBef>
            </a:pPr>
            <a:r>
              <a:rPr sz="800" dirty="0">
                <a:latin typeface="Arial"/>
                <a:cs typeface="Arial"/>
              </a:rPr>
              <a:t>STOLEN  STEAL</a:t>
            </a:r>
            <a:endParaRPr sz="800">
              <a:latin typeface="Arial"/>
              <a:cs typeface="Arial"/>
            </a:endParaRPr>
          </a:p>
          <a:p>
            <a:pPr marL="273685">
              <a:lnSpc>
                <a:spcPts val="850"/>
              </a:lnSpc>
            </a:pPr>
            <a:r>
              <a:rPr sz="800" dirty="0">
                <a:latin typeface="Arial"/>
                <a:cs typeface="Arial"/>
              </a:rPr>
              <a:t>STOLE</a:t>
            </a:r>
            <a:endParaRPr sz="800">
              <a:latin typeface="Arial"/>
              <a:cs typeface="Arial"/>
            </a:endParaRPr>
          </a:p>
          <a:p>
            <a:pPr marL="121285" algn="ctr">
              <a:spcBef>
                <a:spcPts val="200"/>
              </a:spcBef>
            </a:pPr>
            <a:r>
              <a:rPr sz="800" dirty="0">
                <a:latin typeface="Arial"/>
                <a:cs typeface="Arial"/>
              </a:rPr>
              <a:t>STEALING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95773" y="1921735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51255" y="25683"/>
                </a:moveTo>
                <a:lnTo>
                  <a:pt x="49240" y="15688"/>
                </a:lnTo>
                <a:lnTo>
                  <a:pt x="43746" y="7524"/>
                </a:lnTo>
                <a:lnTo>
                  <a:pt x="35600" y="2019"/>
                </a:lnTo>
                <a:lnTo>
                  <a:pt x="25627" y="0"/>
                </a:lnTo>
                <a:lnTo>
                  <a:pt x="15655" y="2019"/>
                </a:lnTo>
                <a:lnTo>
                  <a:pt x="7508" y="7524"/>
                </a:lnTo>
                <a:lnTo>
                  <a:pt x="2014" y="15688"/>
                </a:lnTo>
                <a:lnTo>
                  <a:pt x="0" y="25683"/>
                </a:lnTo>
                <a:lnTo>
                  <a:pt x="2014" y="35677"/>
                </a:lnTo>
                <a:lnTo>
                  <a:pt x="7508" y="43841"/>
                </a:lnTo>
                <a:lnTo>
                  <a:pt x="15655" y="49346"/>
                </a:lnTo>
                <a:lnTo>
                  <a:pt x="25627" y="51366"/>
                </a:lnTo>
                <a:lnTo>
                  <a:pt x="35600" y="49346"/>
                </a:lnTo>
                <a:lnTo>
                  <a:pt x="43746" y="43841"/>
                </a:lnTo>
                <a:lnTo>
                  <a:pt x="49240" y="35677"/>
                </a:lnTo>
                <a:lnTo>
                  <a:pt x="51255" y="25683"/>
                </a:lnTo>
              </a:path>
            </a:pathLst>
          </a:custGeom>
          <a:ln w="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93623" y="3885426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5" h="51435">
                <a:moveTo>
                  <a:pt x="0" y="0"/>
                </a:moveTo>
                <a:lnTo>
                  <a:pt x="51269" y="0"/>
                </a:lnTo>
                <a:lnTo>
                  <a:pt x="51269" y="51346"/>
                </a:lnTo>
                <a:lnTo>
                  <a:pt x="0" y="5134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257841" y="3826471"/>
            <a:ext cx="42418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EATE</a:t>
            </a:r>
            <a:r>
              <a:rPr sz="800" spc="-45" dirty="0">
                <a:latin typeface="Arial"/>
                <a:cs typeface="Arial"/>
              </a:rPr>
              <a:t>N</a:t>
            </a:r>
            <a:r>
              <a:rPr sz="1200" baseline="-10416" dirty="0">
                <a:latin typeface="Arial"/>
                <a:cs typeface="Arial"/>
              </a:rPr>
              <a:t>T</a:t>
            </a:r>
            <a:endParaRPr sz="1200" baseline="-10416">
              <a:latin typeface="Arial"/>
              <a:cs typeface="Arial"/>
            </a:endParaRPr>
          </a:p>
        </p:txBody>
      </p:sp>
      <p:sp>
        <p:nvSpPr>
          <p:cNvPr id="60" name="object 60"/>
          <p:cNvSpPr txBox="1">
            <a:spLocks noGrp="1"/>
          </p:cNvSpPr>
          <p:nvPr>
            <p:ph type="sldNum" sz="quarter" idx="7"/>
          </p:nvPr>
        </p:nvSpPr>
        <p:spPr>
          <a:xfrm>
            <a:off x="1524000" y="0"/>
            <a:ext cx="0" cy="280846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25400">
              <a:spcBef>
                <a:spcPts val="30"/>
              </a:spcBef>
            </a:pPr>
            <a:fld id="{81D60167-4931-47E6-BA6A-407CBD079E47}" type="slidenum">
              <a:rPr spc="-185" dirty="0"/>
              <a:pPr marL="25400">
                <a:spcBef>
                  <a:spcPts val="30"/>
                </a:spcBef>
              </a:pPr>
              <a:t>36</a:t>
            </a:fld>
            <a:endParaRPr spc="-185" dirty="0"/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xfrm>
            <a:off x="6467157" y="6479853"/>
            <a:ext cx="2305684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pc="-110" dirty="0"/>
              <a:t>3/31/16</a:t>
            </a:r>
          </a:p>
        </p:txBody>
      </p:sp>
      <p:sp>
        <p:nvSpPr>
          <p:cNvPr id="62" name="object 83">
            <a:extLst>
              <a:ext uri="{FF2B5EF4-FFF2-40B4-BE49-F238E27FC236}">
                <a16:creationId xmlns:a16="http://schemas.microsoft.com/office/drawing/2014/main" id="{09B5E3EA-B9F5-4B2A-B56F-B6D8748D380E}"/>
              </a:ext>
            </a:extLst>
          </p:cNvPr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27560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321310"/>
            <a:ext cx="77330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900" spc="-150" dirty="0">
                <a:solidFill>
                  <a:srgbClr val="3A87FF"/>
                </a:solidFill>
              </a:rPr>
              <a:t>Interesting </a:t>
            </a:r>
            <a:r>
              <a:rPr sz="2900" spc="-165" dirty="0">
                <a:solidFill>
                  <a:srgbClr val="3A87FF"/>
                </a:solidFill>
              </a:rPr>
              <a:t>semantic </a:t>
            </a:r>
            <a:r>
              <a:rPr sz="2900" spc="-95" dirty="0">
                <a:solidFill>
                  <a:srgbClr val="3A87FF"/>
                </a:solidFill>
              </a:rPr>
              <a:t>paPers </a:t>
            </a:r>
            <a:r>
              <a:rPr sz="2900" spc="-175" dirty="0">
                <a:solidFill>
                  <a:srgbClr val="3A87FF"/>
                </a:solidFill>
              </a:rPr>
              <a:t>emerge </a:t>
            </a:r>
            <a:r>
              <a:rPr sz="2900" spc="-155" dirty="0">
                <a:solidFill>
                  <a:srgbClr val="3A87FF"/>
                </a:solidFill>
              </a:rPr>
              <a:t>in </a:t>
            </a:r>
            <a:r>
              <a:rPr sz="2900" spc="-175" dirty="0">
                <a:solidFill>
                  <a:srgbClr val="3A87FF"/>
                </a:solidFill>
              </a:rPr>
              <a:t>the</a:t>
            </a:r>
            <a:r>
              <a:rPr sz="2900" spc="-590" dirty="0">
                <a:solidFill>
                  <a:srgbClr val="3A87FF"/>
                </a:solidFill>
              </a:rPr>
              <a:t> </a:t>
            </a:r>
            <a:r>
              <a:rPr sz="2900" spc="-170" dirty="0">
                <a:solidFill>
                  <a:srgbClr val="3A87FF"/>
                </a:solidFill>
              </a:rPr>
              <a:t>vectors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3753584" y="1082459"/>
            <a:ext cx="4265295" cy="4267835"/>
          </a:xfrm>
          <a:custGeom>
            <a:avLst/>
            <a:gdLst/>
            <a:ahLst/>
            <a:cxnLst/>
            <a:rect l="l" t="t" r="r" b="b"/>
            <a:pathLst>
              <a:path w="4265295" h="4267835">
                <a:moveTo>
                  <a:pt x="0" y="4267492"/>
                </a:moveTo>
                <a:lnTo>
                  <a:pt x="4265201" y="4267492"/>
                </a:lnTo>
                <a:lnTo>
                  <a:pt x="4265201" y="0"/>
                </a:lnTo>
                <a:lnTo>
                  <a:pt x="0" y="0"/>
                </a:lnTo>
                <a:lnTo>
                  <a:pt x="0" y="4267492"/>
                </a:lnTo>
                <a:close/>
              </a:path>
            </a:pathLst>
          </a:custGeom>
          <a:ln w="7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0093" y="2026386"/>
            <a:ext cx="41211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DRIVE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93755" y="2092384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23244" y="4332352"/>
            <a:ext cx="4476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LEARN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7544" y="4398090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8596" y="3372472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14" y="2489"/>
                </a:lnTo>
                <a:lnTo>
                  <a:pt x="9263" y="9277"/>
                </a:lnTo>
                <a:lnTo>
                  <a:pt x="2485" y="19341"/>
                </a:lnTo>
                <a:lnTo>
                  <a:pt x="0" y="31661"/>
                </a:lnTo>
                <a:lnTo>
                  <a:pt x="2485" y="43980"/>
                </a:lnTo>
                <a:lnTo>
                  <a:pt x="9263" y="54044"/>
                </a:lnTo>
                <a:lnTo>
                  <a:pt x="19314" y="60832"/>
                </a:lnTo>
                <a:lnTo>
                  <a:pt x="31623" y="63322"/>
                </a:lnTo>
                <a:lnTo>
                  <a:pt x="43933" y="60832"/>
                </a:lnTo>
                <a:lnTo>
                  <a:pt x="53989" y="54044"/>
                </a:lnTo>
                <a:lnTo>
                  <a:pt x="60771" y="43980"/>
                </a:lnTo>
                <a:lnTo>
                  <a:pt x="63258" y="31661"/>
                </a:lnTo>
                <a:lnTo>
                  <a:pt x="60771" y="19341"/>
                </a:lnTo>
                <a:lnTo>
                  <a:pt x="53989" y="9277"/>
                </a:lnTo>
                <a:lnTo>
                  <a:pt x="43933" y="2489"/>
                </a:lnTo>
                <a:lnTo>
                  <a:pt x="3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63769" y="2947551"/>
            <a:ext cx="44767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CLEAN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77471" y="3012991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21160" y="1126616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23" y="0"/>
                </a:moveTo>
                <a:lnTo>
                  <a:pt x="19320" y="2489"/>
                </a:lnTo>
                <a:lnTo>
                  <a:pt x="9267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7" y="54044"/>
                </a:lnTo>
                <a:lnTo>
                  <a:pt x="19320" y="60832"/>
                </a:lnTo>
                <a:lnTo>
                  <a:pt x="31623" y="63322"/>
                </a:lnTo>
                <a:lnTo>
                  <a:pt x="43933" y="60832"/>
                </a:lnTo>
                <a:lnTo>
                  <a:pt x="53989" y="54044"/>
                </a:lnTo>
                <a:lnTo>
                  <a:pt x="60771" y="43980"/>
                </a:lnTo>
                <a:lnTo>
                  <a:pt x="63258" y="31661"/>
                </a:lnTo>
                <a:lnTo>
                  <a:pt x="60771" y="19341"/>
                </a:lnTo>
                <a:lnTo>
                  <a:pt x="53989" y="9277"/>
                </a:lnTo>
                <a:lnTo>
                  <a:pt x="43933" y="2489"/>
                </a:lnTo>
                <a:lnTo>
                  <a:pt x="31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03332" y="1057115"/>
            <a:ext cx="5035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DRIVER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2829" y="2218410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45" y="60845"/>
                </a:lnTo>
                <a:lnTo>
                  <a:pt x="54001" y="54057"/>
                </a:lnTo>
                <a:lnTo>
                  <a:pt x="60783" y="43993"/>
                </a:lnTo>
                <a:lnTo>
                  <a:pt x="63271" y="31673"/>
                </a:lnTo>
                <a:lnTo>
                  <a:pt x="60783" y="19347"/>
                </a:lnTo>
                <a:lnTo>
                  <a:pt x="54001" y="9278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17575" y="4280136"/>
            <a:ext cx="454659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TEACH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1656" y="4345416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93370" y="304803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7"/>
                </a:lnTo>
                <a:lnTo>
                  <a:pt x="9269" y="54055"/>
                </a:lnTo>
                <a:lnTo>
                  <a:pt x="19325" y="60845"/>
                </a:lnTo>
                <a:lnTo>
                  <a:pt x="31635" y="63334"/>
                </a:lnTo>
                <a:lnTo>
                  <a:pt x="43943" y="60845"/>
                </a:lnTo>
                <a:lnTo>
                  <a:pt x="53995" y="54055"/>
                </a:lnTo>
                <a:lnTo>
                  <a:pt x="60773" y="43987"/>
                </a:lnTo>
                <a:lnTo>
                  <a:pt x="63258" y="31661"/>
                </a:lnTo>
                <a:lnTo>
                  <a:pt x="60773" y="19341"/>
                </a:lnTo>
                <a:lnTo>
                  <a:pt x="53995" y="9277"/>
                </a:lnTo>
                <a:lnTo>
                  <a:pt x="43943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575807" y="2978038"/>
            <a:ext cx="63055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TEACHER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52466" y="5172629"/>
            <a:ext cx="44069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TREAT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66707" y="5238488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461853" y="5119915"/>
            <a:ext cx="3702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PRAY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375814" y="5185814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60614" y="3820198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38" y="60845"/>
                </a:lnTo>
                <a:lnTo>
                  <a:pt x="53990" y="54057"/>
                </a:lnTo>
                <a:lnTo>
                  <a:pt x="60771" y="43993"/>
                </a:lnTo>
                <a:lnTo>
                  <a:pt x="63258" y="31673"/>
                </a:lnTo>
                <a:lnTo>
                  <a:pt x="60771" y="19347"/>
                </a:lnTo>
                <a:lnTo>
                  <a:pt x="53990" y="9278"/>
                </a:lnTo>
                <a:lnTo>
                  <a:pt x="43938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742775" y="3750438"/>
            <a:ext cx="482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PRIEST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78918" y="4494964"/>
            <a:ext cx="4826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MARRY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2741" y="4560903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09585" y="3647782"/>
            <a:ext cx="37020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SWIM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623745" y="3713322"/>
            <a:ext cx="71182" cy="71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10563" y="356281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9" y="54044"/>
                </a:lnTo>
                <a:lnTo>
                  <a:pt x="19325" y="60832"/>
                </a:lnTo>
                <a:lnTo>
                  <a:pt x="31635" y="63322"/>
                </a:lnTo>
                <a:lnTo>
                  <a:pt x="43945" y="60832"/>
                </a:lnTo>
                <a:lnTo>
                  <a:pt x="54001" y="54044"/>
                </a:lnTo>
                <a:lnTo>
                  <a:pt x="60783" y="43980"/>
                </a:lnTo>
                <a:lnTo>
                  <a:pt x="63271" y="31661"/>
                </a:lnTo>
                <a:lnTo>
                  <a:pt x="60783" y="19341"/>
                </a:lnTo>
                <a:lnTo>
                  <a:pt x="54001" y="9277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040195" y="3264715"/>
            <a:ext cx="1365885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</a:pPr>
            <a:r>
              <a:rPr sz="1000" spc="-10" dirty="0">
                <a:latin typeface="Arial"/>
                <a:cs typeface="Arial"/>
              </a:rPr>
              <a:t>DOCTOR</a:t>
            </a:r>
            <a:endParaRPr sz="1000">
              <a:latin typeface="Arial"/>
              <a:cs typeface="Arial"/>
            </a:endParaRPr>
          </a:p>
          <a:p>
            <a:pPr marR="5080" algn="r">
              <a:spcBef>
                <a:spcPts val="295"/>
              </a:spcBef>
            </a:pPr>
            <a:r>
              <a:rPr sz="1000" spc="-5" dirty="0">
                <a:latin typeface="Arial"/>
                <a:cs typeface="Arial"/>
              </a:rPr>
              <a:t>BRIDE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05687" y="198975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7"/>
                </a:lnTo>
                <a:lnTo>
                  <a:pt x="2487" y="19341"/>
                </a:lnTo>
                <a:lnTo>
                  <a:pt x="0" y="31661"/>
                </a:lnTo>
                <a:lnTo>
                  <a:pt x="2487" y="43980"/>
                </a:lnTo>
                <a:lnTo>
                  <a:pt x="9269" y="54044"/>
                </a:lnTo>
                <a:lnTo>
                  <a:pt x="19325" y="60832"/>
                </a:lnTo>
                <a:lnTo>
                  <a:pt x="31635" y="63322"/>
                </a:lnTo>
                <a:lnTo>
                  <a:pt x="43945" y="60832"/>
                </a:lnTo>
                <a:lnTo>
                  <a:pt x="54001" y="54044"/>
                </a:lnTo>
                <a:lnTo>
                  <a:pt x="60783" y="43980"/>
                </a:lnTo>
                <a:lnTo>
                  <a:pt x="63271" y="31661"/>
                </a:lnTo>
                <a:lnTo>
                  <a:pt x="60783" y="19341"/>
                </a:lnTo>
                <a:lnTo>
                  <a:pt x="54001" y="9277"/>
                </a:lnTo>
                <a:lnTo>
                  <a:pt x="43945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614815" y="1844580"/>
            <a:ext cx="1139825" cy="481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2770">
              <a:lnSpc>
                <a:spcPct val="1496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JANITOR  STUDENT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602389" y="2086724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635" y="0"/>
                </a:moveTo>
                <a:lnTo>
                  <a:pt x="19325" y="2489"/>
                </a:lnTo>
                <a:lnTo>
                  <a:pt x="9269" y="9278"/>
                </a:lnTo>
                <a:lnTo>
                  <a:pt x="2487" y="19347"/>
                </a:lnTo>
                <a:lnTo>
                  <a:pt x="0" y="31673"/>
                </a:lnTo>
                <a:lnTo>
                  <a:pt x="2487" y="43993"/>
                </a:lnTo>
                <a:lnTo>
                  <a:pt x="9269" y="54057"/>
                </a:lnTo>
                <a:lnTo>
                  <a:pt x="19325" y="60845"/>
                </a:lnTo>
                <a:lnTo>
                  <a:pt x="31635" y="63334"/>
                </a:lnTo>
                <a:lnTo>
                  <a:pt x="43938" y="60845"/>
                </a:lnTo>
                <a:lnTo>
                  <a:pt x="53990" y="54057"/>
                </a:lnTo>
                <a:lnTo>
                  <a:pt x="60771" y="43993"/>
                </a:lnTo>
                <a:lnTo>
                  <a:pt x="63258" y="31673"/>
                </a:lnTo>
                <a:lnTo>
                  <a:pt x="60771" y="19347"/>
                </a:lnTo>
                <a:lnTo>
                  <a:pt x="53990" y="9278"/>
                </a:lnTo>
                <a:lnTo>
                  <a:pt x="43938" y="2489"/>
                </a:lnTo>
                <a:lnTo>
                  <a:pt x="31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85181" y="2017507"/>
            <a:ext cx="65151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SWIMMER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xfrm>
            <a:off x="6467157" y="6479853"/>
            <a:ext cx="2305684" cy="18851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spcBef>
                <a:spcPts val="30"/>
              </a:spcBef>
            </a:pPr>
            <a:r>
              <a:rPr spc="-110" dirty="0"/>
              <a:t>3/31/16</a:t>
            </a:r>
          </a:p>
        </p:txBody>
      </p:sp>
      <p:sp>
        <p:nvSpPr>
          <p:cNvPr id="38" name="object 83">
            <a:extLst>
              <a:ext uri="{FF2B5EF4-FFF2-40B4-BE49-F238E27FC236}">
                <a16:creationId xmlns:a16="http://schemas.microsoft.com/office/drawing/2014/main" id="{0DB3CAA9-8778-4E5F-82F4-73821CF2ED96}"/>
              </a:ext>
            </a:extLst>
          </p:cNvPr>
          <p:cNvSpPr txBox="1"/>
          <p:nvPr/>
        </p:nvSpPr>
        <p:spPr>
          <a:xfrm>
            <a:off x="1861046" y="5856096"/>
            <a:ext cx="9351010" cy="28597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130"/>
              </a:spcBef>
            </a:pPr>
            <a:r>
              <a:rPr spc="-195" dirty="0">
                <a:latin typeface="DejaVu Sans"/>
                <a:cs typeface="DejaVu Sans"/>
              </a:rPr>
              <a:t>An Improved </a:t>
            </a:r>
            <a:r>
              <a:rPr spc="-135" dirty="0">
                <a:latin typeface="DejaVu Sans"/>
                <a:cs typeface="DejaVu Sans"/>
              </a:rPr>
              <a:t>Model </a:t>
            </a:r>
            <a:r>
              <a:rPr spc="-125" dirty="0">
                <a:latin typeface="DejaVu Sans"/>
                <a:cs typeface="DejaVu Sans"/>
              </a:rPr>
              <a:t>of </a:t>
            </a:r>
            <a:r>
              <a:rPr spc="-215" dirty="0">
                <a:latin typeface="DejaVu Sans"/>
                <a:cs typeface="DejaVu Sans"/>
              </a:rPr>
              <a:t>Semantic </a:t>
            </a:r>
            <a:r>
              <a:rPr spc="-170" dirty="0">
                <a:latin typeface="DejaVu Sans"/>
                <a:cs typeface="DejaVu Sans"/>
              </a:rPr>
              <a:t>Similarity </a:t>
            </a:r>
            <a:r>
              <a:rPr spc="-229" dirty="0">
                <a:latin typeface="DejaVu Sans"/>
                <a:cs typeface="DejaVu Sans"/>
              </a:rPr>
              <a:t>Based </a:t>
            </a:r>
            <a:r>
              <a:rPr spc="-180" dirty="0">
                <a:latin typeface="DejaVu Sans"/>
                <a:cs typeface="DejaVu Sans"/>
              </a:rPr>
              <a:t>on </a:t>
            </a:r>
            <a:r>
              <a:rPr spc="-200" dirty="0">
                <a:latin typeface="DejaVu Sans"/>
                <a:cs typeface="DejaVu Sans"/>
              </a:rPr>
              <a:t>Lexical </a:t>
            </a:r>
            <a:r>
              <a:rPr spc="-195" dirty="0">
                <a:latin typeface="DejaVu Sans"/>
                <a:cs typeface="DejaVu Sans"/>
              </a:rPr>
              <a:t>Co-Occurrence  </a:t>
            </a:r>
            <a:r>
              <a:rPr spc="-210" dirty="0">
                <a:latin typeface="DejaVu Sans"/>
                <a:cs typeface="DejaVu Sans"/>
              </a:rPr>
              <a:t>Rohde </a:t>
            </a:r>
            <a:r>
              <a:rPr spc="-160" dirty="0">
                <a:latin typeface="DejaVu Sans"/>
                <a:cs typeface="DejaVu Sans"/>
              </a:rPr>
              <a:t>et </a:t>
            </a:r>
            <a:r>
              <a:rPr spc="-150" dirty="0">
                <a:latin typeface="DejaVu Sans"/>
                <a:cs typeface="DejaVu Sans"/>
              </a:rPr>
              <a:t>al.</a:t>
            </a:r>
            <a:r>
              <a:rPr spc="-140" dirty="0">
                <a:latin typeface="DejaVu Sans"/>
                <a:cs typeface="DejaVu Sans"/>
              </a:rPr>
              <a:t> </a:t>
            </a:r>
            <a:r>
              <a:rPr spc="-240" dirty="0">
                <a:latin typeface="DejaVu Sans"/>
                <a:cs typeface="DejaVu Sans"/>
              </a:rPr>
              <a:t>2005</a:t>
            </a:r>
            <a:endParaRPr dirty="0">
              <a:latin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12402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8770" y="304800"/>
            <a:ext cx="6474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Problems with</a:t>
            </a:r>
            <a:r>
              <a:rPr spc="-380" dirty="0">
                <a:solidFill>
                  <a:srgbClr val="3A87FF"/>
                </a:solidFill>
              </a:rPr>
              <a:t> </a:t>
            </a:r>
            <a:r>
              <a:rPr spc="-95" dirty="0">
                <a:solidFill>
                  <a:srgbClr val="3A87FF"/>
                </a:solidFill>
              </a:rPr>
              <a:t>SVD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800" y="1615440"/>
            <a:ext cx="10972800" cy="3049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518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Computational cost scales quadratically </a:t>
            </a:r>
            <a:endParaRPr lang="en-SG" sz="3200" dirty="0">
              <a:latin typeface="+mj-lt"/>
              <a:cs typeface="DejaVu Sans"/>
            </a:endParaRPr>
          </a:p>
          <a:p>
            <a:pPr marL="12700" marR="5080">
              <a:lnSpc>
                <a:spcPct val="151800"/>
              </a:lnSpc>
              <a:spcBef>
                <a:spcPts val="100"/>
              </a:spcBef>
            </a:pPr>
            <a:r>
              <a:rPr lang="en-SG" sz="3200" dirty="0">
                <a:latin typeface="+mj-lt"/>
                <a:cs typeface="DejaVu Sans"/>
              </a:rPr>
              <a:t>-&gt;</a:t>
            </a:r>
            <a:r>
              <a:rPr sz="3200" dirty="0">
                <a:latin typeface="+mj-lt"/>
                <a:cs typeface="DejaVu Sans"/>
              </a:rPr>
              <a:t>Bad for millions of words or documents</a:t>
            </a:r>
            <a:endParaRPr sz="4800" dirty="0">
              <a:latin typeface="+mj-lt"/>
              <a:cs typeface="Times New Roman"/>
            </a:endParaRPr>
          </a:p>
          <a:p>
            <a:pPr marL="469900" marR="1428750" indent="-457200">
              <a:lnSpc>
                <a:spcPct val="154800"/>
              </a:lnSpc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Hard to incorporate new words or documents </a:t>
            </a:r>
            <a:endParaRPr lang="en-SG" sz="3200" dirty="0">
              <a:latin typeface="+mj-lt"/>
              <a:cs typeface="DejaVu Sans"/>
            </a:endParaRPr>
          </a:p>
          <a:p>
            <a:pPr marL="469900" marR="1428750" indent="-457200">
              <a:lnSpc>
                <a:spcPct val="154800"/>
              </a:lnSpc>
              <a:buFont typeface="Arial" panose="020B0604020202020204" pitchFamily="34" charset="0"/>
              <a:buChar char="•"/>
            </a:pPr>
            <a:r>
              <a:rPr sz="3200" dirty="0">
                <a:latin typeface="+mj-lt"/>
                <a:cs typeface="DejaVu Sans"/>
              </a:rPr>
              <a:t>Diﬀerent</a:t>
            </a:r>
            <a:r>
              <a:rPr lang="en-SG" sz="3200" dirty="0">
                <a:latin typeface="+mj-lt"/>
                <a:cs typeface="DejaVu Sans"/>
              </a:rPr>
              <a:t> </a:t>
            </a:r>
            <a:r>
              <a:rPr sz="3200" dirty="0">
                <a:latin typeface="+mj-lt"/>
                <a:cs typeface="DejaVu Sans"/>
              </a:rPr>
              <a:t>learning regime than other DL models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0162D7-FB27-4D1B-B140-AEA8A09330F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302996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21310"/>
            <a:ext cx="1150619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0" dirty="0">
                <a:solidFill>
                  <a:srgbClr val="3A87FF"/>
                </a:solidFill>
              </a:rPr>
              <a:t>Idea: </a:t>
            </a:r>
            <a:r>
              <a:rPr spc="-170" dirty="0">
                <a:solidFill>
                  <a:srgbClr val="3A87FF"/>
                </a:solidFill>
              </a:rPr>
              <a:t>Directly learn </a:t>
            </a:r>
            <a:r>
              <a:rPr spc="-140" dirty="0">
                <a:solidFill>
                  <a:srgbClr val="3A87FF"/>
                </a:solidFill>
              </a:rPr>
              <a:t>low-dimensional </a:t>
            </a:r>
            <a:r>
              <a:rPr spc="-135" dirty="0">
                <a:solidFill>
                  <a:srgbClr val="3A87FF"/>
                </a:solidFill>
              </a:rPr>
              <a:t>word</a:t>
            </a:r>
            <a:r>
              <a:rPr spc="-440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1500" y="1524000"/>
            <a:ext cx="11049000" cy="4500463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900" indent="-457200">
              <a:spcBef>
                <a:spcPts val="178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600" dirty="0">
                <a:latin typeface="+mj-lt"/>
                <a:cs typeface="DejaVu Sans"/>
              </a:rPr>
              <a:t>Old idea. Relevant for this lecture &amp; deep learning:</a:t>
            </a:r>
          </a:p>
          <a:p>
            <a:pPr marL="927100" marR="636905" lvl="1" indent="-457200">
              <a:lnSpc>
                <a:spcPct val="100699"/>
              </a:lnSpc>
              <a:spcBef>
                <a:spcPts val="14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Learning representations by back-propagating errors.  (Rumelhart et al., 1986)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A neural probabilistic language model (Bengio et al., 2003)</a:t>
            </a:r>
          </a:p>
          <a:p>
            <a:pPr marL="927100" lvl="1" indent="-457200">
              <a:spcBef>
                <a:spcPts val="152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NLP (almost) from Scratch (Collobert &amp; Weston, 2008)</a:t>
            </a:r>
          </a:p>
          <a:p>
            <a:pPr marL="927100" marR="1747520" lvl="1" indent="-457200">
              <a:lnSpc>
                <a:spcPct val="100699"/>
              </a:lnSpc>
              <a:spcBef>
                <a:spcPts val="1400"/>
              </a:spcBef>
              <a:buClr>
                <a:srgbClr val="3A87FF"/>
              </a:buClr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3200" dirty="0">
                <a:latin typeface="+mj-lt"/>
                <a:cs typeface="DejaVu Sans"/>
              </a:rPr>
              <a:t>A recent, even simpler and faster model:  word2vec (Mikolov et al. 2013) 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+mj-lt"/>
                <a:cs typeface="DejaVu Sans"/>
              </a:rPr>
              <a:t>intro now</a:t>
            </a:r>
            <a:endParaRPr sz="2400" dirty="0">
              <a:latin typeface="+mj-lt"/>
              <a:cs typeface="DejaVu Sans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FC6896-19E9-47C4-A58B-C51801C97D2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022135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8270" y="287402"/>
            <a:ext cx="6855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315" dirty="0">
                <a:solidFill>
                  <a:srgbClr val="3A87FF"/>
                </a:solidFill>
              </a:rPr>
              <a:t> </a:t>
            </a:r>
            <a:r>
              <a:rPr spc="-220" dirty="0">
                <a:solidFill>
                  <a:srgbClr val="3A87FF"/>
                </a:solidFill>
              </a:rPr>
              <a:t>Levels</a:t>
            </a:r>
          </a:p>
        </p:txBody>
      </p:sp>
      <p:sp>
        <p:nvSpPr>
          <p:cNvPr id="3" name="object 3"/>
          <p:cNvSpPr/>
          <p:nvPr/>
        </p:nvSpPr>
        <p:spPr>
          <a:xfrm>
            <a:off x="2519559" y="1379524"/>
            <a:ext cx="7519794" cy="4064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F0F98-49C9-4B80-B524-6200E3A27C5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9552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90600" y="1104074"/>
            <a:ext cx="10363200" cy="453547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867410">
              <a:lnSpc>
                <a:spcPct val="100699"/>
              </a:lnSpc>
              <a:spcBef>
                <a:spcPts val="80"/>
              </a:spcBef>
            </a:pP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Word2vec </a:t>
            </a:r>
            <a:r>
              <a:rPr sz="2800" dirty="0">
                <a:latin typeface="+mj-lt"/>
                <a:cs typeface="Trebuchet MS"/>
              </a:rPr>
              <a:t>(Mikolov et al. 2013) is a framework for learning  word vectors. Idea:</a:t>
            </a:r>
          </a:p>
          <a:p>
            <a:pPr>
              <a:spcBef>
                <a:spcPts val="50"/>
              </a:spcBef>
            </a:pPr>
            <a:endParaRPr sz="36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We have a large corpus of text</a:t>
            </a:r>
          </a:p>
          <a:p>
            <a:pPr marL="355600" indent="-342900"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Every word in a fixed vocabulary is represented by a vector</a:t>
            </a:r>
          </a:p>
          <a:p>
            <a:pPr marL="355600" indent="-342900">
              <a:lnSpc>
                <a:spcPts val="2875"/>
              </a:lnSpc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Go through each position </a:t>
            </a:r>
            <a:r>
              <a:rPr sz="2800" i="1" dirty="0">
                <a:latin typeface="+mj-lt"/>
                <a:cs typeface="Trebuchet MS"/>
              </a:rPr>
              <a:t>t </a:t>
            </a:r>
            <a:r>
              <a:rPr sz="2800" dirty="0">
                <a:latin typeface="+mj-lt"/>
                <a:cs typeface="Trebuchet MS"/>
              </a:rPr>
              <a:t>in the text, which has a center word</a:t>
            </a:r>
          </a:p>
          <a:p>
            <a:pPr marL="355600">
              <a:lnSpc>
                <a:spcPts val="2875"/>
              </a:lnSpc>
            </a:pP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and context (“outside”) words </a:t>
            </a:r>
            <a:r>
              <a:rPr sz="2800" i="1" dirty="0">
                <a:latin typeface="+mj-lt"/>
                <a:cs typeface="Trebuchet MS"/>
              </a:rPr>
              <a:t>o</a:t>
            </a:r>
            <a:endParaRPr sz="2800" dirty="0">
              <a:latin typeface="+mj-lt"/>
              <a:cs typeface="Trebuchet MS"/>
            </a:endParaRPr>
          </a:p>
          <a:p>
            <a:pPr marL="355600" marR="29337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Trebuchet MS"/>
              </a:rPr>
              <a:t>Use the similarity of the word vectors for </a:t>
            </a: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and </a:t>
            </a:r>
            <a:r>
              <a:rPr sz="2800" i="1" dirty="0">
                <a:latin typeface="+mj-lt"/>
                <a:cs typeface="Trebuchet MS"/>
              </a:rPr>
              <a:t>o </a:t>
            </a:r>
            <a:r>
              <a:rPr sz="2800" dirty="0">
                <a:latin typeface="+mj-lt"/>
                <a:cs typeface="Trebuchet MS"/>
              </a:rPr>
              <a:t>to </a:t>
            </a: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calculate  the probability </a:t>
            </a:r>
            <a:r>
              <a:rPr sz="2800" dirty="0">
                <a:latin typeface="+mj-lt"/>
                <a:cs typeface="Trebuchet MS"/>
              </a:rPr>
              <a:t>of </a:t>
            </a:r>
            <a:r>
              <a:rPr sz="2800" i="1" dirty="0">
                <a:latin typeface="+mj-lt"/>
                <a:cs typeface="Trebuchet MS"/>
              </a:rPr>
              <a:t>o </a:t>
            </a:r>
            <a:r>
              <a:rPr sz="2800" dirty="0">
                <a:latin typeface="+mj-lt"/>
                <a:cs typeface="Trebuchet MS"/>
              </a:rPr>
              <a:t>given </a:t>
            </a:r>
            <a:r>
              <a:rPr sz="2800" i="1" dirty="0">
                <a:latin typeface="+mj-lt"/>
                <a:cs typeface="Trebuchet MS"/>
              </a:rPr>
              <a:t>c </a:t>
            </a:r>
            <a:r>
              <a:rPr sz="2800" dirty="0">
                <a:latin typeface="+mj-lt"/>
                <a:cs typeface="Trebuchet MS"/>
              </a:rPr>
              <a:t>(or vice versa)</a:t>
            </a: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BB57BE"/>
                </a:solidFill>
                <a:latin typeface="+mj-lt"/>
                <a:cs typeface="Trebuchet MS"/>
              </a:rPr>
              <a:t>Keep adjusting the word vectors </a:t>
            </a:r>
            <a:r>
              <a:rPr sz="2800" dirty="0">
                <a:latin typeface="+mj-lt"/>
                <a:cs typeface="Trebuchet MS"/>
              </a:rPr>
              <a:t>to maximize this probability</a:t>
            </a:r>
            <a:endParaRPr sz="2400" dirty="0">
              <a:latin typeface="+mj-lt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6021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9350" y="1295080"/>
            <a:ext cx="78409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spc="-245" dirty="0">
                <a:latin typeface="+mj-lt"/>
                <a:cs typeface="DejaVu Serif"/>
              </a:rPr>
              <a:t>Example </a:t>
            </a:r>
            <a:r>
              <a:rPr sz="3200" spc="-185" dirty="0">
                <a:latin typeface="+mj-lt"/>
                <a:cs typeface="DejaVu Serif"/>
              </a:rPr>
              <a:t>windows </a:t>
            </a:r>
            <a:r>
              <a:rPr sz="3200" spc="-229" dirty="0">
                <a:latin typeface="+mj-lt"/>
                <a:cs typeface="DejaVu Serif"/>
              </a:rPr>
              <a:t>and </a:t>
            </a:r>
            <a:r>
              <a:rPr sz="3200" spc="-210" dirty="0">
                <a:latin typeface="+mj-lt"/>
                <a:cs typeface="DejaVu Serif"/>
              </a:rPr>
              <a:t>process </a:t>
            </a:r>
            <a:r>
              <a:rPr sz="3200" spc="-165" dirty="0">
                <a:latin typeface="+mj-lt"/>
                <a:cs typeface="DejaVu Serif"/>
              </a:rPr>
              <a:t>for </a:t>
            </a:r>
            <a:r>
              <a:rPr sz="3200" spc="-225" dirty="0">
                <a:latin typeface="+mj-lt"/>
                <a:cs typeface="DejaVu Serif"/>
              </a:rPr>
              <a:t>computing</a:t>
            </a:r>
            <a:endParaRPr sz="3200" baseline="-15873" dirty="0">
              <a:latin typeface="+mj-lt"/>
              <a:cs typeface="DejaVu Serif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B3BA883-B37B-48CB-9647-AD2889482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E48C06-C76A-46A5-9363-6CC02ED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274856"/>
            <a:ext cx="1857364" cy="5455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316DDB-7999-4C58-82EC-54F8C46F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2133600"/>
            <a:ext cx="10439400" cy="38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2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49350" y="1295080"/>
            <a:ext cx="784098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spc="-245" dirty="0">
                <a:latin typeface="+mj-lt"/>
                <a:cs typeface="DejaVu Serif"/>
              </a:rPr>
              <a:t>Example </a:t>
            </a:r>
            <a:r>
              <a:rPr sz="3200" spc="-185" dirty="0">
                <a:latin typeface="+mj-lt"/>
                <a:cs typeface="DejaVu Serif"/>
              </a:rPr>
              <a:t>windows </a:t>
            </a:r>
            <a:r>
              <a:rPr sz="3200" spc="-229" dirty="0">
                <a:latin typeface="+mj-lt"/>
                <a:cs typeface="DejaVu Serif"/>
              </a:rPr>
              <a:t>and </a:t>
            </a:r>
            <a:r>
              <a:rPr sz="3200" spc="-210" dirty="0">
                <a:latin typeface="+mj-lt"/>
                <a:cs typeface="DejaVu Serif"/>
              </a:rPr>
              <a:t>process </a:t>
            </a:r>
            <a:r>
              <a:rPr sz="3200" spc="-165" dirty="0">
                <a:latin typeface="+mj-lt"/>
                <a:cs typeface="DejaVu Serif"/>
              </a:rPr>
              <a:t>for </a:t>
            </a:r>
            <a:r>
              <a:rPr sz="3200" spc="-225" dirty="0">
                <a:latin typeface="+mj-lt"/>
                <a:cs typeface="DejaVu Serif"/>
              </a:rPr>
              <a:t>computing</a:t>
            </a:r>
            <a:endParaRPr sz="3200" baseline="-15873" dirty="0">
              <a:latin typeface="+mj-lt"/>
              <a:cs typeface="DejaVu Serif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3B3BA883-B37B-48CB-9647-AD28894826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4070" y="152400"/>
            <a:ext cx="5636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 err="1">
                <a:solidFill>
                  <a:srgbClr val="3A87FF"/>
                </a:solidFill>
              </a:rPr>
              <a:t>Word2vec</a:t>
            </a:r>
            <a:r>
              <a:rPr spc="-185" dirty="0">
                <a:solidFill>
                  <a:srgbClr val="3A87FF"/>
                </a:solidFill>
              </a:rPr>
              <a:t>:</a:t>
            </a:r>
            <a:r>
              <a:rPr spc="-254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Overview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2E48C06-C76A-46A5-9363-6CC02EDC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274856"/>
            <a:ext cx="1857364" cy="545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BF0E50-32F9-4E00-9F1C-F76F7795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43580"/>
            <a:ext cx="10172700" cy="39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698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6065" y="191083"/>
            <a:ext cx="7084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210" dirty="0">
                <a:solidFill>
                  <a:srgbClr val="3A87FF"/>
                </a:solidFill>
              </a:rPr>
              <a:t>objective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221ECD-7D91-47B8-89C4-D6CF96492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1907"/>
            <a:ext cx="9540256" cy="578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27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D113C7A-59A9-4C12-A0FD-6E4AE3EC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8605408" cy="5700467"/>
          </a:xfrm>
          <a:prstGeom prst="rect">
            <a:avLst/>
          </a:prstGeom>
        </p:spPr>
      </p:pic>
      <p:sp>
        <p:nvSpPr>
          <p:cNvPr id="25" name="object 2">
            <a:extLst>
              <a:ext uri="{FF2B5EF4-FFF2-40B4-BE49-F238E27FC236}">
                <a16:creationId xmlns:a16="http://schemas.microsoft.com/office/drawing/2014/main" id="{25742E77-4EBA-4898-993A-B3FAB4F9D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6065" y="191083"/>
            <a:ext cx="7084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210" dirty="0">
                <a:solidFill>
                  <a:srgbClr val="3A87FF"/>
                </a:solidFill>
              </a:rPr>
              <a:t>objective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87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770" y="304800"/>
            <a:ext cx="7998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Word2Vec </a:t>
            </a:r>
            <a:r>
              <a:rPr spc="-180" dirty="0">
                <a:solidFill>
                  <a:srgbClr val="3A87FF"/>
                </a:solidFill>
              </a:rPr>
              <a:t>Overview </a:t>
            </a:r>
            <a:r>
              <a:rPr spc="-160" dirty="0">
                <a:solidFill>
                  <a:srgbClr val="3A87FF"/>
                </a:solidFill>
              </a:rPr>
              <a:t>with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757246F-D541-4934-81C9-062417BEF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5" y="994732"/>
            <a:ext cx="9142527" cy="52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0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770" y="304800"/>
            <a:ext cx="7998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>
                <a:solidFill>
                  <a:srgbClr val="3A87FF"/>
                </a:solidFill>
              </a:rPr>
              <a:t>Word2Vec </a:t>
            </a:r>
            <a:r>
              <a:rPr spc="-180" dirty="0">
                <a:solidFill>
                  <a:srgbClr val="3A87FF"/>
                </a:solidFill>
              </a:rPr>
              <a:t>Overview </a:t>
            </a:r>
            <a:r>
              <a:rPr spc="-160" dirty="0">
                <a:solidFill>
                  <a:srgbClr val="3A87FF"/>
                </a:solidFill>
              </a:rPr>
              <a:t>with</a:t>
            </a:r>
            <a:r>
              <a:rPr spc="-450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Vectors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1FC99E-4979-44D2-B1D9-8C1804DC2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71600"/>
            <a:ext cx="9067800" cy="50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36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822" y="194066"/>
            <a:ext cx="85318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prediction</a:t>
            </a:r>
            <a:r>
              <a:rPr spc="-330" dirty="0">
                <a:solidFill>
                  <a:srgbClr val="3A87FF"/>
                </a:solidFill>
              </a:rPr>
              <a:t> </a:t>
            </a:r>
            <a:r>
              <a:rPr spc="-180" dirty="0">
                <a:solidFill>
                  <a:srgbClr val="3A87FF"/>
                </a:solidFill>
              </a:rPr>
              <a:t>function</a:t>
            </a:r>
            <a:endParaRPr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BDC150-0ED3-4AFA-8AB2-085A18AB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63" y="838200"/>
            <a:ext cx="916567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11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0"/>
            <a:ext cx="89890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-235" dirty="0">
                <a:solidFill>
                  <a:srgbClr val="3A87FF"/>
                </a:solidFill>
              </a:rPr>
              <a:t>To </a:t>
            </a:r>
            <a:r>
              <a:rPr sz="3600" spc="-175" dirty="0">
                <a:solidFill>
                  <a:srgbClr val="3A87FF"/>
                </a:solidFill>
              </a:rPr>
              <a:t>train </a:t>
            </a:r>
            <a:r>
              <a:rPr sz="3600" spc="-195" dirty="0">
                <a:solidFill>
                  <a:srgbClr val="3A87FF"/>
                </a:solidFill>
              </a:rPr>
              <a:t>the </a:t>
            </a:r>
            <a:r>
              <a:rPr sz="3600" spc="-180" dirty="0">
                <a:solidFill>
                  <a:srgbClr val="3A87FF"/>
                </a:solidFill>
              </a:rPr>
              <a:t>model: </a:t>
            </a:r>
            <a:r>
              <a:rPr sz="3600" spc="-175" dirty="0">
                <a:solidFill>
                  <a:srgbClr val="3A87FF"/>
                </a:solidFill>
              </a:rPr>
              <a:t>Compute </a:t>
            </a:r>
            <a:r>
              <a:rPr sz="3600" spc="-150" dirty="0">
                <a:solidFill>
                  <a:srgbClr val="BB57BE"/>
                </a:solidFill>
              </a:rPr>
              <a:t>all </a:t>
            </a:r>
            <a:r>
              <a:rPr sz="3600" spc="-200" dirty="0">
                <a:solidFill>
                  <a:srgbClr val="3A87FF"/>
                </a:solidFill>
              </a:rPr>
              <a:t>vector</a:t>
            </a:r>
            <a:r>
              <a:rPr sz="3600" spc="-585" dirty="0">
                <a:solidFill>
                  <a:srgbClr val="3A87FF"/>
                </a:solidFill>
              </a:rPr>
              <a:t> </a:t>
            </a:r>
            <a:r>
              <a:rPr sz="3600" spc="-160" dirty="0">
                <a:solidFill>
                  <a:srgbClr val="3A87FF"/>
                </a:solidFill>
              </a:rPr>
              <a:t>gradients!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907540" y="1037946"/>
            <a:ext cx="7924800" cy="89789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55600" indent="-342900">
              <a:spcBef>
                <a:spcPts val="65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5" dirty="0">
                <a:latin typeface="Trebuchet MS"/>
                <a:cs typeface="Trebuchet MS"/>
              </a:rPr>
              <a:t>Recall: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DejaVu Serif"/>
                <a:cs typeface="DejaVu Serif"/>
              </a:rPr>
              <a:t>𝜃</a:t>
            </a:r>
            <a:r>
              <a:rPr sz="2400" spc="-170" dirty="0">
                <a:latin typeface="DejaVu Serif"/>
                <a:cs typeface="DejaVu Serif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represents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BB57BE"/>
                </a:solidFill>
                <a:latin typeface="Trebuchet MS"/>
                <a:cs typeface="Trebuchet MS"/>
              </a:rPr>
              <a:t>all</a:t>
            </a:r>
            <a:r>
              <a:rPr sz="2400" b="1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model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parameters,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one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long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vector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5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our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case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spc="-95" dirty="0">
                <a:latin typeface="Trebuchet MS"/>
                <a:cs typeface="Trebuchet MS"/>
              </a:rPr>
              <a:t>d</a:t>
            </a:r>
            <a:r>
              <a:rPr sz="2400" spc="-95" dirty="0">
                <a:latin typeface="Trebuchet MS"/>
                <a:cs typeface="Trebuchet MS"/>
              </a:rPr>
              <a:t>-dimensional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vectors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90" dirty="0">
                <a:latin typeface="Trebuchet MS"/>
                <a:cs typeface="Trebuchet MS"/>
              </a:rPr>
              <a:t>V</a:t>
            </a:r>
            <a:r>
              <a:rPr sz="2400" spc="-90" dirty="0">
                <a:latin typeface="Trebuchet MS"/>
                <a:cs typeface="Trebuchet MS"/>
              </a:rPr>
              <a:t>-many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words: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5419556"/>
            <a:ext cx="5309235" cy="90614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14" dirty="0">
                <a:latin typeface="Trebuchet MS"/>
                <a:cs typeface="Trebuchet MS"/>
              </a:rPr>
              <a:t>Remember: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every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word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has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two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vectors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We </a:t>
            </a:r>
            <a:r>
              <a:rPr sz="2400" spc="-95" dirty="0">
                <a:latin typeface="Trebuchet MS"/>
                <a:cs typeface="Trebuchet MS"/>
              </a:rPr>
              <a:t>then </a:t>
            </a:r>
            <a:r>
              <a:rPr sz="2400" spc="-114" dirty="0">
                <a:latin typeface="Trebuchet MS"/>
                <a:cs typeface="Trebuchet MS"/>
              </a:rPr>
              <a:t>optimize </a:t>
            </a:r>
            <a:r>
              <a:rPr sz="2400" spc="-95" dirty="0">
                <a:latin typeface="Trebuchet MS"/>
                <a:cs typeface="Trebuchet MS"/>
              </a:rPr>
              <a:t>these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parameters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28875" y="2167738"/>
            <a:ext cx="3213679" cy="302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0551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786" y="250020"/>
            <a:ext cx="86080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Derivations </a:t>
            </a:r>
            <a:r>
              <a:rPr spc="-130" dirty="0">
                <a:solidFill>
                  <a:srgbClr val="3A87FF"/>
                </a:solidFill>
              </a:rPr>
              <a:t>of</a:t>
            </a:r>
            <a:r>
              <a:rPr spc="-335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gradient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927344" y="1752600"/>
            <a:ext cx="8206105" cy="2832827"/>
          </a:xfrm>
          <a:prstGeom prst="rect">
            <a:avLst/>
          </a:prstGeom>
        </p:spPr>
        <p:txBody>
          <a:bodyPr vert="horz" wrap="square" lIns="0" tIns="237490" rIns="0" bIns="0" rtlCol="0">
            <a:spAutoFit/>
          </a:bodyPr>
          <a:lstStyle/>
          <a:p>
            <a:pPr marL="469900" indent="-457200">
              <a:spcBef>
                <a:spcPts val="177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55" dirty="0">
                <a:latin typeface="Trebuchet MS"/>
                <a:cs typeface="Trebuchet MS"/>
              </a:rPr>
              <a:t>The </a:t>
            </a:r>
            <a:r>
              <a:rPr sz="2800" spc="-130" dirty="0">
                <a:latin typeface="Trebuchet MS"/>
                <a:cs typeface="Trebuchet MS"/>
              </a:rPr>
              <a:t>basic Lego</a:t>
            </a:r>
            <a:r>
              <a:rPr sz="2800" spc="-350" dirty="0">
                <a:latin typeface="Trebuchet MS"/>
                <a:cs typeface="Trebuchet MS"/>
              </a:rPr>
              <a:t> </a:t>
            </a:r>
            <a:r>
              <a:rPr sz="2800" spc="-150" dirty="0">
                <a:latin typeface="Trebuchet MS"/>
                <a:cs typeface="Trebuchet MS"/>
              </a:rPr>
              <a:t>piece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spcBef>
                <a:spcPts val="1805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05" dirty="0">
                <a:latin typeface="Trebuchet MS"/>
                <a:cs typeface="Trebuchet MS"/>
              </a:rPr>
              <a:t>Useful</a:t>
            </a:r>
            <a:r>
              <a:rPr sz="2800" spc="-215" dirty="0">
                <a:latin typeface="Trebuchet MS"/>
                <a:cs typeface="Trebuchet MS"/>
              </a:rPr>
              <a:t> </a:t>
            </a:r>
            <a:r>
              <a:rPr sz="2800" spc="-135" dirty="0">
                <a:latin typeface="Trebuchet MS"/>
                <a:cs typeface="Trebuchet MS"/>
              </a:rPr>
              <a:t>basics:</a:t>
            </a:r>
            <a:endParaRPr sz="2800" dirty="0">
              <a:latin typeface="Trebuchet MS"/>
              <a:cs typeface="Trebuchet MS"/>
            </a:endParaRPr>
          </a:p>
          <a:p>
            <a:pPr marL="469900" indent="-457200">
              <a:spcBef>
                <a:spcPts val="181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35" dirty="0">
                <a:latin typeface="Trebuchet MS"/>
                <a:cs typeface="Trebuchet MS"/>
              </a:rPr>
              <a:t>If </a:t>
            </a:r>
            <a:r>
              <a:rPr sz="2800" spc="-110" dirty="0">
                <a:latin typeface="Trebuchet MS"/>
                <a:cs typeface="Trebuchet MS"/>
              </a:rPr>
              <a:t>in </a:t>
            </a:r>
            <a:r>
              <a:rPr sz="2800" spc="-120" dirty="0">
                <a:latin typeface="Trebuchet MS"/>
                <a:cs typeface="Trebuchet MS"/>
              </a:rPr>
              <a:t>doubt: </a:t>
            </a:r>
            <a:r>
              <a:rPr sz="2800" spc="-135" dirty="0">
                <a:latin typeface="Trebuchet MS"/>
                <a:cs typeface="Trebuchet MS"/>
              </a:rPr>
              <a:t>write </a:t>
            </a:r>
            <a:r>
              <a:rPr sz="2800" spc="-90" dirty="0">
                <a:latin typeface="Trebuchet MS"/>
                <a:cs typeface="Trebuchet MS"/>
              </a:rPr>
              <a:t>out</a:t>
            </a:r>
            <a:r>
              <a:rPr sz="2800" spc="-63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with </a:t>
            </a:r>
            <a:r>
              <a:rPr sz="2800" spc="-125" dirty="0">
                <a:latin typeface="Trebuchet MS"/>
                <a:cs typeface="Trebuchet MS"/>
              </a:rPr>
              <a:t>indices</a:t>
            </a:r>
            <a:endParaRPr sz="2800" dirty="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  <a:buClr>
                <a:srgbClr val="CC0000"/>
              </a:buClr>
            </a:pPr>
            <a:endParaRPr sz="2650" dirty="0">
              <a:latin typeface="Times New Roman"/>
              <a:cs typeface="Times New Roman"/>
            </a:endParaRPr>
          </a:p>
          <a:p>
            <a:pPr marL="469900" indent="-457200"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Chain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rule!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u</a:t>
            </a:r>
            <a:r>
              <a:rPr sz="2800" spc="-190" dirty="0">
                <a:latin typeface="Trebuchet MS"/>
                <a:cs typeface="Trebuchet MS"/>
              </a:rPr>
              <a:t>)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20" dirty="0">
                <a:latin typeface="Trebuchet MS"/>
                <a:cs typeface="Trebuchet MS"/>
              </a:rPr>
              <a:t>u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75" dirty="0">
                <a:latin typeface="Trebuchet MS"/>
                <a:cs typeface="Trebuchet MS"/>
              </a:rPr>
              <a:t>g</a:t>
            </a:r>
            <a:r>
              <a:rPr sz="2800" spc="-175" dirty="0">
                <a:latin typeface="Trebuchet MS"/>
                <a:cs typeface="Trebuchet MS"/>
              </a:rPr>
              <a:t>(</a:t>
            </a:r>
            <a:r>
              <a:rPr sz="2800" i="1" spc="-175" dirty="0">
                <a:latin typeface="Trebuchet MS"/>
                <a:cs typeface="Trebuchet MS"/>
              </a:rPr>
              <a:t>x</a:t>
            </a:r>
            <a:r>
              <a:rPr sz="2800" spc="-175" dirty="0">
                <a:latin typeface="Trebuchet MS"/>
                <a:cs typeface="Trebuchet MS"/>
              </a:rPr>
              <a:t>),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240" dirty="0">
                <a:latin typeface="Trebuchet MS"/>
                <a:cs typeface="Trebuchet MS"/>
              </a:rPr>
              <a:t>i.e.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g</a:t>
            </a:r>
            <a:r>
              <a:rPr sz="2800" spc="-190" dirty="0">
                <a:latin typeface="Trebuchet MS"/>
                <a:cs typeface="Trebuchet MS"/>
              </a:rPr>
              <a:t>(x)),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then:</a:t>
            </a:r>
            <a:endParaRPr sz="28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48200" y="2585795"/>
            <a:ext cx="3133709" cy="583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3058" y="5349792"/>
            <a:ext cx="2094678" cy="601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140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75591"/>
            <a:ext cx="92176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58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1" y="1125221"/>
            <a:ext cx="10515600" cy="42344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Spell checking, keyword search, ﬁnding synonyms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Extracting information from websites such as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200" dirty="0">
                <a:latin typeface="+mj-lt"/>
                <a:cs typeface="DejaVu Sans"/>
              </a:rPr>
              <a:t>product price, dates, location, people or company names</a:t>
            </a:r>
          </a:p>
          <a:p>
            <a:pPr marL="355600" marR="224790" indent="-342900">
              <a:spcBef>
                <a:spcPts val="47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Classifying, reading level of school texts, positive/negative  sentiment of longer documents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Machine translation</a:t>
            </a:r>
          </a:p>
          <a:p>
            <a:pPr marL="355600" indent="-342900"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Spoken dialog systems</a:t>
            </a:r>
          </a:p>
          <a:p>
            <a:pPr marL="355600" indent="-342900">
              <a:spcBef>
                <a:spcPts val="5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Complex question answering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B72790-34AB-4F68-94A0-4CD2D9F752B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50078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0"/>
            <a:ext cx="18192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85" dirty="0">
                <a:solidFill>
                  <a:srgbClr val="3A87FF"/>
                </a:solidFill>
              </a:rPr>
              <a:t>Chain</a:t>
            </a:r>
            <a:r>
              <a:rPr sz="3200" spc="-315" dirty="0">
                <a:solidFill>
                  <a:srgbClr val="3A87FF"/>
                </a:solidFill>
              </a:rPr>
              <a:t> </a:t>
            </a:r>
            <a:r>
              <a:rPr sz="3200" spc="-185" dirty="0">
                <a:solidFill>
                  <a:srgbClr val="3A87FF"/>
                </a:solidFill>
              </a:rPr>
              <a:t>Rule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907541" y="1383474"/>
            <a:ext cx="8206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Chain</a:t>
            </a:r>
            <a:r>
              <a:rPr sz="2800" spc="-200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rule!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If</a:t>
            </a:r>
            <a:r>
              <a:rPr sz="2800" spc="-225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u</a:t>
            </a:r>
            <a:r>
              <a:rPr sz="2800" spc="-190" dirty="0">
                <a:latin typeface="Trebuchet MS"/>
                <a:cs typeface="Trebuchet MS"/>
              </a:rPr>
              <a:t>)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and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20" dirty="0">
                <a:latin typeface="Trebuchet MS"/>
                <a:cs typeface="Trebuchet MS"/>
              </a:rPr>
              <a:t>u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75" dirty="0">
                <a:latin typeface="Trebuchet MS"/>
                <a:cs typeface="Trebuchet MS"/>
              </a:rPr>
              <a:t>g</a:t>
            </a:r>
            <a:r>
              <a:rPr sz="2800" spc="-175" dirty="0">
                <a:latin typeface="Trebuchet MS"/>
                <a:cs typeface="Trebuchet MS"/>
              </a:rPr>
              <a:t>(</a:t>
            </a:r>
            <a:r>
              <a:rPr sz="2800" i="1" spc="-175" dirty="0">
                <a:latin typeface="Trebuchet MS"/>
                <a:cs typeface="Trebuchet MS"/>
              </a:rPr>
              <a:t>x</a:t>
            </a:r>
            <a:r>
              <a:rPr sz="2800" spc="-175" dirty="0">
                <a:latin typeface="Trebuchet MS"/>
                <a:cs typeface="Trebuchet MS"/>
              </a:rPr>
              <a:t>),</a:t>
            </a:r>
            <a:r>
              <a:rPr sz="2800" spc="-210" dirty="0">
                <a:latin typeface="Trebuchet MS"/>
                <a:cs typeface="Trebuchet MS"/>
              </a:rPr>
              <a:t> </a:t>
            </a:r>
            <a:r>
              <a:rPr sz="2800" spc="-240" dirty="0">
                <a:latin typeface="Trebuchet MS"/>
                <a:cs typeface="Trebuchet MS"/>
              </a:rPr>
              <a:t>i.e.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30" dirty="0">
                <a:latin typeface="Trebuchet MS"/>
                <a:cs typeface="Trebuchet MS"/>
              </a:rPr>
              <a:t>y</a:t>
            </a:r>
            <a:r>
              <a:rPr sz="2800" i="1" spc="-210" dirty="0">
                <a:latin typeface="Trebuchet MS"/>
                <a:cs typeface="Trebuchet MS"/>
              </a:rPr>
              <a:t> </a:t>
            </a:r>
            <a:r>
              <a:rPr sz="2800" spc="-75" dirty="0">
                <a:latin typeface="Trebuchet MS"/>
                <a:cs typeface="Trebuchet MS"/>
              </a:rPr>
              <a:t>=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i="1" spc="-190" dirty="0">
                <a:latin typeface="Trebuchet MS"/>
                <a:cs typeface="Trebuchet MS"/>
              </a:rPr>
              <a:t>f</a:t>
            </a:r>
            <a:r>
              <a:rPr sz="2800" spc="-190" dirty="0">
                <a:latin typeface="Trebuchet MS"/>
                <a:cs typeface="Trebuchet MS"/>
              </a:rPr>
              <a:t>(</a:t>
            </a:r>
            <a:r>
              <a:rPr sz="2800" i="1" spc="-190" dirty="0">
                <a:latin typeface="Trebuchet MS"/>
                <a:cs typeface="Trebuchet MS"/>
              </a:rPr>
              <a:t>g</a:t>
            </a:r>
            <a:r>
              <a:rPr sz="2800" spc="-190" dirty="0">
                <a:latin typeface="Trebuchet MS"/>
                <a:cs typeface="Trebuchet MS"/>
              </a:rPr>
              <a:t>(x)),</a:t>
            </a:r>
            <a:r>
              <a:rPr sz="2800" spc="-204" dirty="0">
                <a:latin typeface="Trebuchet MS"/>
                <a:cs typeface="Trebuchet MS"/>
              </a:rPr>
              <a:t> </a:t>
            </a:r>
            <a:r>
              <a:rPr sz="2800" spc="-145" dirty="0">
                <a:latin typeface="Trebuchet MS"/>
                <a:cs typeface="Trebuchet MS"/>
              </a:rPr>
              <a:t>then: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3347745"/>
            <a:ext cx="2860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Clr>
                <a:srgbClr val="CC0000"/>
              </a:buClr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120" dirty="0">
                <a:latin typeface="Trebuchet MS"/>
                <a:cs typeface="Trebuchet MS"/>
              </a:rPr>
              <a:t>Simple</a:t>
            </a:r>
            <a:r>
              <a:rPr sz="2800" spc="-285" dirty="0">
                <a:latin typeface="Trebuchet MS"/>
                <a:cs typeface="Trebuchet MS"/>
              </a:rPr>
              <a:t> </a:t>
            </a:r>
            <a:r>
              <a:rPr sz="2800" spc="-160" dirty="0">
                <a:latin typeface="Trebuchet MS"/>
                <a:cs typeface="Trebuchet MS"/>
              </a:rPr>
              <a:t>example: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92697" y="2160457"/>
            <a:ext cx="5398217" cy="734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30128" y="3427677"/>
            <a:ext cx="2685425" cy="570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17874" y="4328212"/>
            <a:ext cx="1809338" cy="299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28919" y="4329876"/>
            <a:ext cx="2152016" cy="297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88277" y="4770790"/>
            <a:ext cx="1238765" cy="570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25878" y="4770793"/>
            <a:ext cx="1100105" cy="570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42610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6630" y="189634"/>
            <a:ext cx="7617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>
                <a:solidFill>
                  <a:srgbClr val="3A87FF"/>
                </a:solidFill>
              </a:rPr>
              <a:t>Word2vec: </a:t>
            </a:r>
            <a:r>
              <a:rPr spc="-40" dirty="0">
                <a:solidFill>
                  <a:srgbClr val="3A87FF"/>
                </a:solidFill>
              </a:rPr>
              <a:t>More</a:t>
            </a:r>
            <a:r>
              <a:rPr spc="-340" dirty="0">
                <a:solidFill>
                  <a:srgbClr val="3A87FF"/>
                </a:solidFill>
              </a:rPr>
              <a:t> </a:t>
            </a:r>
            <a:r>
              <a:rPr spc="-160" dirty="0">
                <a:solidFill>
                  <a:srgbClr val="3A87FF"/>
                </a:solidFill>
              </a:rPr>
              <a:t>details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879566"/>
            <a:ext cx="10896600" cy="56341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800" spc="-20" dirty="0">
                <a:latin typeface="Trebuchet MS"/>
                <a:cs typeface="Trebuchet MS"/>
              </a:rPr>
              <a:t>Why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85" dirty="0">
                <a:latin typeface="Trebuchet MS"/>
                <a:cs typeface="Trebuchet MS"/>
              </a:rPr>
              <a:t>two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spc="-60" dirty="0">
                <a:latin typeface="Trebuchet MS"/>
                <a:cs typeface="Trebuchet MS"/>
              </a:rPr>
              <a:t>vectors?</a:t>
            </a:r>
            <a:r>
              <a:rPr sz="2800" spc="-190" dirty="0">
                <a:latin typeface="Trebuchet MS"/>
                <a:cs typeface="Trebuchet MS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05" dirty="0">
                <a:latin typeface="Trebuchet MS"/>
                <a:cs typeface="Trebuchet MS"/>
              </a:rPr>
              <a:t>Easier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optimization.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Average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both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at</a:t>
            </a:r>
            <a:r>
              <a:rPr sz="2800" spc="-185" dirty="0">
                <a:latin typeface="Trebuchet MS"/>
                <a:cs typeface="Trebuchet MS"/>
              </a:rPr>
              <a:t> </a:t>
            </a:r>
            <a:r>
              <a:rPr sz="2800" spc="-110" dirty="0">
                <a:latin typeface="Trebuchet MS"/>
                <a:cs typeface="Trebuchet MS"/>
              </a:rPr>
              <a:t>the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130" dirty="0">
                <a:latin typeface="Trebuchet MS"/>
                <a:cs typeface="Trebuchet MS"/>
              </a:rPr>
              <a:t>end.</a:t>
            </a:r>
            <a:endParaRPr sz="2800" dirty="0">
              <a:latin typeface="Trebuchet MS"/>
              <a:cs typeface="Trebuchet MS"/>
            </a:endParaRPr>
          </a:p>
          <a:p>
            <a:pPr>
              <a:spcBef>
                <a:spcPts val="5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2700"/>
            <a:r>
              <a:rPr sz="2800" spc="-110" dirty="0">
                <a:latin typeface="Trebuchet MS"/>
                <a:cs typeface="Trebuchet MS"/>
              </a:rPr>
              <a:t>Two </a:t>
            </a:r>
            <a:r>
              <a:rPr sz="2800" spc="-95" dirty="0">
                <a:latin typeface="Trebuchet MS"/>
                <a:cs typeface="Trebuchet MS"/>
              </a:rPr>
              <a:t>model</a:t>
            </a:r>
            <a:r>
              <a:rPr sz="2800" spc="-275" dirty="0">
                <a:latin typeface="Trebuchet MS"/>
                <a:cs typeface="Trebuchet MS"/>
              </a:rPr>
              <a:t> </a:t>
            </a:r>
            <a:r>
              <a:rPr sz="2800" spc="-114" dirty="0">
                <a:latin typeface="Trebuchet MS"/>
                <a:cs typeface="Trebuchet MS"/>
              </a:rPr>
              <a:t>variants:</a:t>
            </a:r>
            <a:endParaRPr sz="2800" dirty="0">
              <a:latin typeface="Trebuchet MS"/>
              <a:cs typeface="Trebuchet MS"/>
            </a:endParaRPr>
          </a:p>
          <a:p>
            <a:pPr marL="927100" indent="-457200">
              <a:spcBef>
                <a:spcPts val="555"/>
              </a:spcBef>
              <a:buClr>
                <a:srgbClr val="3A87FF"/>
              </a:buClr>
              <a:buAutoNum type="arabicPeriod"/>
              <a:tabLst>
                <a:tab pos="926465" algn="l"/>
                <a:tab pos="927100" algn="l"/>
              </a:tabLst>
            </a:pPr>
            <a:r>
              <a:rPr sz="2800" spc="-95" dirty="0">
                <a:latin typeface="Trebuchet MS"/>
                <a:cs typeface="Trebuchet MS"/>
              </a:rPr>
              <a:t>Skip-grams</a:t>
            </a:r>
            <a:r>
              <a:rPr sz="2800" spc="-195" dirty="0">
                <a:latin typeface="Trebuchet MS"/>
                <a:cs typeface="Trebuchet MS"/>
              </a:rPr>
              <a:t> </a:t>
            </a:r>
            <a:r>
              <a:rPr sz="2800" spc="-125" dirty="0">
                <a:latin typeface="Trebuchet MS"/>
                <a:cs typeface="Trebuchet MS"/>
              </a:rPr>
              <a:t>(SG)</a:t>
            </a:r>
            <a:endParaRPr sz="2800" dirty="0">
              <a:latin typeface="Trebuchet MS"/>
              <a:cs typeface="Trebuchet MS"/>
            </a:endParaRPr>
          </a:p>
          <a:p>
            <a:pPr marL="927100" marR="129539">
              <a:spcBef>
                <a:spcPts val="520"/>
              </a:spcBef>
            </a:pPr>
            <a:r>
              <a:rPr sz="2400" spc="-105" dirty="0">
                <a:latin typeface="Trebuchet MS"/>
                <a:cs typeface="Trebuchet MS"/>
              </a:rPr>
              <a:t>Predict </a:t>
            </a:r>
            <a:r>
              <a:rPr sz="2400" spc="-100" dirty="0">
                <a:latin typeface="Trebuchet MS"/>
                <a:cs typeface="Trebuchet MS"/>
              </a:rPr>
              <a:t>context </a:t>
            </a:r>
            <a:r>
              <a:rPr sz="2400" spc="-110" dirty="0">
                <a:latin typeface="Trebuchet MS"/>
                <a:cs typeface="Trebuchet MS"/>
              </a:rPr>
              <a:t>(”outside”) </a:t>
            </a:r>
            <a:r>
              <a:rPr sz="2400" spc="-55" dirty="0">
                <a:latin typeface="Trebuchet MS"/>
                <a:cs typeface="Trebuchet MS"/>
              </a:rPr>
              <a:t>words</a:t>
            </a:r>
            <a:r>
              <a:rPr sz="2400" spc="-45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(position </a:t>
            </a:r>
            <a:r>
              <a:rPr sz="2400" spc="-85" dirty="0">
                <a:latin typeface="Trebuchet MS"/>
                <a:cs typeface="Trebuchet MS"/>
              </a:rPr>
              <a:t>independent) </a:t>
            </a:r>
            <a:r>
              <a:rPr sz="2400" spc="-80" dirty="0">
                <a:latin typeface="Trebuchet MS"/>
                <a:cs typeface="Trebuchet MS"/>
              </a:rPr>
              <a:t>given </a:t>
            </a:r>
            <a:r>
              <a:rPr sz="2400" spc="-100" dirty="0">
                <a:latin typeface="Trebuchet MS"/>
                <a:cs typeface="Trebuchet MS"/>
              </a:rPr>
              <a:t>center  </a:t>
            </a:r>
            <a:r>
              <a:rPr sz="2400" spc="-60" dirty="0">
                <a:latin typeface="Trebuchet MS"/>
                <a:cs typeface="Trebuchet MS"/>
              </a:rPr>
              <a:t>word</a:t>
            </a:r>
            <a:endParaRPr sz="2400" dirty="0">
              <a:latin typeface="Trebuchet MS"/>
              <a:cs typeface="Trebuchet MS"/>
            </a:endParaRPr>
          </a:p>
          <a:p>
            <a:pPr marL="927100" indent="-457200">
              <a:spcBef>
                <a:spcPts val="565"/>
              </a:spcBef>
              <a:buClr>
                <a:srgbClr val="3A87FF"/>
              </a:buClr>
              <a:buAutoNum type="arabicPeriod" startAt="2"/>
              <a:tabLst>
                <a:tab pos="926465" algn="l"/>
                <a:tab pos="927100" algn="l"/>
              </a:tabLst>
            </a:pPr>
            <a:r>
              <a:rPr sz="2800" spc="-75" dirty="0">
                <a:latin typeface="Trebuchet MS"/>
                <a:cs typeface="Trebuchet MS"/>
              </a:rPr>
              <a:t>Continuous </a:t>
            </a:r>
            <a:r>
              <a:rPr sz="2800" spc="-85" dirty="0">
                <a:latin typeface="Trebuchet MS"/>
                <a:cs typeface="Trebuchet MS"/>
              </a:rPr>
              <a:t>Bag </a:t>
            </a:r>
            <a:r>
              <a:rPr sz="2800" spc="-95" dirty="0">
                <a:latin typeface="Trebuchet MS"/>
                <a:cs typeface="Trebuchet MS"/>
              </a:rPr>
              <a:t>of </a:t>
            </a:r>
            <a:r>
              <a:rPr sz="2800" spc="-30" dirty="0">
                <a:latin typeface="Trebuchet MS"/>
                <a:cs typeface="Trebuchet MS"/>
              </a:rPr>
              <a:t>Words</a:t>
            </a:r>
            <a:r>
              <a:rPr sz="2800" spc="-515" dirty="0">
                <a:latin typeface="Trebuchet MS"/>
                <a:cs typeface="Trebuchet MS"/>
              </a:rPr>
              <a:t> </a:t>
            </a:r>
            <a:r>
              <a:rPr sz="2800" spc="-80" dirty="0">
                <a:latin typeface="Trebuchet MS"/>
                <a:cs typeface="Trebuchet MS"/>
              </a:rPr>
              <a:t>(CBOW)</a:t>
            </a:r>
            <a:endParaRPr sz="2800" dirty="0">
              <a:latin typeface="Trebuchet MS"/>
              <a:cs typeface="Trebuchet MS"/>
            </a:endParaRPr>
          </a:p>
          <a:p>
            <a:pPr marL="127000" marR="2357755" indent="800100">
              <a:lnSpc>
                <a:spcPct val="119400"/>
              </a:lnSpc>
              <a:spcBef>
                <a:spcPts val="25"/>
              </a:spcBef>
            </a:pPr>
            <a:r>
              <a:rPr sz="2400" spc="-105" dirty="0">
                <a:latin typeface="Trebuchet MS"/>
                <a:cs typeface="Trebuchet MS"/>
              </a:rPr>
              <a:t>Predict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center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word</a:t>
            </a:r>
            <a:r>
              <a:rPr sz="2400" spc="-16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from</a:t>
            </a:r>
            <a:r>
              <a:rPr sz="2400" spc="-15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(bag</a:t>
            </a:r>
            <a:r>
              <a:rPr sz="2400" spc="-16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of)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context</a:t>
            </a:r>
            <a:r>
              <a:rPr sz="2400" spc="-145" dirty="0">
                <a:latin typeface="Trebuchet MS"/>
                <a:cs typeface="Trebuchet MS"/>
              </a:rPr>
              <a:t> </a:t>
            </a:r>
            <a:r>
              <a:rPr sz="2400" spc="-55" dirty="0">
                <a:latin typeface="Trebuchet MS"/>
                <a:cs typeface="Trebuchet MS"/>
              </a:rPr>
              <a:t>words </a:t>
            </a:r>
            <a:endParaRPr lang="en-SG" sz="2400" spc="-55" dirty="0">
              <a:latin typeface="Trebuchet MS"/>
              <a:cs typeface="Trebuchet MS"/>
            </a:endParaRPr>
          </a:p>
          <a:p>
            <a:pPr marL="127000" marR="2357755" indent="800100">
              <a:lnSpc>
                <a:spcPct val="119400"/>
              </a:lnSpc>
              <a:spcBef>
                <a:spcPts val="25"/>
              </a:spcBef>
            </a:pP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lecture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so </a:t>
            </a:r>
            <a:r>
              <a:rPr sz="2400" spc="-130" dirty="0">
                <a:solidFill>
                  <a:srgbClr val="BB57BE"/>
                </a:solidFill>
                <a:latin typeface="Trebuchet MS"/>
                <a:cs typeface="Trebuchet MS"/>
              </a:rPr>
              <a:t>far: </a:t>
            </a:r>
            <a:r>
              <a:rPr sz="2400" b="1" spc="-105" dirty="0">
                <a:solidFill>
                  <a:srgbClr val="BB57BE"/>
                </a:solidFill>
                <a:latin typeface="Trebuchet MS"/>
                <a:cs typeface="Trebuchet MS"/>
              </a:rPr>
              <a:t>Skip-gram</a:t>
            </a:r>
            <a:r>
              <a:rPr sz="2400" b="1" spc="-4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endParaRPr sz="2400" dirty="0"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3200" dirty="0">
              <a:latin typeface="Times New Roman"/>
              <a:cs typeface="Times New Roman"/>
            </a:endParaRPr>
          </a:p>
          <a:p>
            <a:pPr marL="127000"/>
            <a:r>
              <a:rPr sz="2800" spc="-100" dirty="0">
                <a:latin typeface="Trebuchet MS"/>
                <a:cs typeface="Trebuchet MS"/>
              </a:rPr>
              <a:t>Additional </a:t>
            </a:r>
            <a:r>
              <a:rPr sz="2800" spc="-135" dirty="0">
                <a:latin typeface="Trebuchet MS"/>
                <a:cs typeface="Trebuchet MS"/>
              </a:rPr>
              <a:t>efficiency </a:t>
            </a:r>
            <a:r>
              <a:rPr sz="2800" spc="-95" dirty="0">
                <a:latin typeface="Trebuchet MS"/>
                <a:cs typeface="Trebuchet MS"/>
              </a:rPr>
              <a:t>in</a:t>
            </a:r>
            <a:r>
              <a:rPr sz="2800" spc="-325" dirty="0">
                <a:latin typeface="Trebuchet MS"/>
                <a:cs typeface="Trebuchet MS"/>
              </a:rPr>
              <a:t> </a:t>
            </a:r>
            <a:r>
              <a:rPr sz="2800" spc="-120" dirty="0">
                <a:latin typeface="Trebuchet MS"/>
                <a:cs typeface="Trebuchet MS"/>
              </a:rPr>
              <a:t>training:</a:t>
            </a:r>
            <a:endParaRPr sz="2800" dirty="0">
              <a:latin typeface="Trebuchet MS"/>
              <a:cs typeface="Trebuchet MS"/>
            </a:endParaRPr>
          </a:p>
          <a:p>
            <a:pPr marL="469900">
              <a:spcBef>
                <a:spcPts val="585"/>
              </a:spcBef>
              <a:tabLst>
                <a:tab pos="926465" algn="l"/>
              </a:tabLst>
            </a:pPr>
            <a:r>
              <a:rPr sz="2800" spc="-165" dirty="0">
                <a:solidFill>
                  <a:srgbClr val="3A87FF"/>
                </a:solidFill>
                <a:latin typeface="Trebuchet MS"/>
                <a:cs typeface="Trebuchet MS"/>
              </a:rPr>
              <a:t>1.	</a:t>
            </a:r>
            <a:r>
              <a:rPr sz="2800" spc="-100" dirty="0">
                <a:latin typeface="Trebuchet MS"/>
                <a:cs typeface="Trebuchet MS"/>
              </a:rPr>
              <a:t>Negative</a:t>
            </a:r>
            <a:r>
              <a:rPr sz="2800" spc="-180" dirty="0">
                <a:latin typeface="Trebuchet MS"/>
                <a:cs typeface="Trebuchet MS"/>
              </a:rPr>
              <a:t> </a:t>
            </a:r>
            <a:r>
              <a:rPr sz="2800" spc="-95" dirty="0">
                <a:latin typeface="Trebuchet MS"/>
                <a:cs typeface="Trebuchet MS"/>
              </a:rPr>
              <a:t>sampling</a:t>
            </a:r>
            <a:endParaRPr sz="2800" dirty="0">
              <a:latin typeface="Trebuchet MS"/>
              <a:cs typeface="Trebuchet MS"/>
            </a:endParaRPr>
          </a:p>
          <a:p>
            <a:pPr marL="127000">
              <a:spcBef>
                <a:spcPts val="520"/>
              </a:spcBef>
            </a:pPr>
            <a:r>
              <a:rPr sz="2400" spc="-30" dirty="0">
                <a:solidFill>
                  <a:srgbClr val="BB57BE"/>
                </a:solidFill>
                <a:latin typeface="Trebuchet MS"/>
                <a:cs typeface="Trebuchet MS"/>
              </a:rPr>
              <a:t>So</a:t>
            </a:r>
            <a:r>
              <a:rPr sz="24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far: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BB57BE"/>
                </a:solidFill>
                <a:latin typeface="Trebuchet MS"/>
                <a:cs typeface="Trebuchet MS"/>
              </a:rPr>
              <a:t>Focus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BB57BE"/>
                </a:solidFill>
                <a:latin typeface="Trebuchet MS"/>
                <a:cs typeface="Trebuchet MS"/>
              </a:rPr>
              <a:t>on</a:t>
            </a:r>
            <a:r>
              <a:rPr sz="2400" spc="-1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BB57BE"/>
                </a:solidFill>
                <a:latin typeface="Trebuchet MS"/>
                <a:cs typeface="Trebuchet MS"/>
              </a:rPr>
              <a:t>naïve</a:t>
            </a:r>
            <a:r>
              <a:rPr sz="2400" b="1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BB57BE"/>
                </a:solidFill>
                <a:latin typeface="Trebuchet MS"/>
                <a:cs typeface="Trebuchet MS"/>
              </a:rPr>
              <a:t>softmax</a:t>
            </a:r>
            <a:r>
              <a:rPr sz="2400" b="1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(simpler</a:t>
            </a:r>
            <a:r>
              <a:rPr sz="24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training</a:t>
            </a:r>
            <a:r>
              <a:rPr sz="24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method)</a:t>
            </a:r>
            <a:endParaRPr sz="2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396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8684256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>
                <a:solidFill>
                  <a:srgbClr val="3A87FF"/>
                </a:solidFill>
              </a:rPr>
              <a:t>Count </a:t>
            </a:r>
            <a:r>
              <a:rPr spc="-150" dirty="0">
                <a:solidFill>
                  <a:srgbClr val="3A87FF"/>
                </a:solidFill>
              </a:rPr>
              <a:t>based </a:t>
            </a:r>
            <a:r>
              <a:rPr spc="-140" dirty="0">
                <a:solidFill>
                  <a:srgbClr val="3A87FF"/>
                </a:solidFill>
              </a:rPr>
              <a:t>vs </a:t>
            </a:r>
            <a:r>
              <a:rPr spc="-210" dirty="0">
                <a:solidFill>
                  <a:srgbClr val="3A87FF"/>
                </a:solidFill>
              </a:rPr>
              <a:t>direct</a:t>
            </a:r>
            <a:r>
              <a:rPr spc="-565" dirty="0">
                <a:solidFill>
                  <a:srgbClr val="3A87FF"/>
                </a:solidFill>
              </a:rPr>
              <a:t> </a:t>
            </a:r>
            <a:r>
              <a:rPr spc="-190" dirty="0">
                <a:solidFill>
                  <a:srgbClr val="3A87FF"/>
                </a:solidFill>
              </a:rPr>
              <a:t>prediction</a:t>
            </a:r>
          </a:p>
        </p:txBody>
      </p:sp>
      <p:sp>
        <p:nvSpPr>
          <p:cNvPr id="3" name="object 3"/>
          <p:cNvSpPr/>
          <p:nvPr/>
        </p:nvSpPr>
        <p:spPr>
          <a:xfrm>
            <a:off x="1066801" y="1080654"/>
            <a:ext cx="4813072" cy="470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3000" y="1131887"/>
            <a:ext cx="4658360" cy="4556760"/>
          </a:xfrm>
          <a:custGeom>
            <a:avLst/>
            <a:gdLst/>
            <a:ahLst/>
            <a:cxnLst/>
            <a:rect l="l" t="t" r="r" b="b"/>
            <a:pathLst>
              <a:path w="3972560" h="4556760">
                <a:moveTo>
                  <a:pt x="0" y="323644"/>
                </a:moveTo>
                <a:lnTo>
                  <a:pt x="3509" y="275818"/>
                </a:lnTo>
                <a:lnTo>
                  <a:pt x="13702" y="230171"/>
                </a:lnTo>
                <a:lnTo>
                  <a:pt x="30080" y="187204"/>
                </a:lnTo>
                <a:lnTo>
                  <a:pt x="52141" y="147416"/>
                </a:lnTo>
                <a:lnTo>
                  <a:pt x="79384" y="111310"/>
                </a:lnTo>
                <a:lnTo>
                  <a:pt x="111310" y="79384"/>
                </a:lnTo>
                <a:lnTo>
                  <a:pt x="147416" y="52141"/>
                </a:lnTo>
                <a:lnTo>
                  <a:pt x="187204" y="30080"/>
                </a:lnTo>
                <a:lnTo>
                  <a:pt x="230171" y="13702"/>
                </a:lnTo>
                <a:lnTo>
                  <a:pt x="275818" y="3509"/>
                </a:lnTo>
                <a:lnTo>
                  <a:pt x="323644" y="0"/>
                </a:lnTo>
                <a:lnTo>
                  <a:pt x="3648427" y="0"/>
                </a:lnTo>
                <a:lnTo>
                  <a:pt x="3696254" y="3509"/>
                </a:lnTo>
                <a:lnTo>
                  <a:pt x="3741902" y="13702"/>
                </a:lnTo>
                <a:lnTo>
                  <a:pt x="3784871" y="30080"/>
                </a:lnTo>
                <a:lnTo>
                  <a:pt x="3824659" y="52141"/>
                </a:lnTo>
                <a:lnTo>
                  <a:pt x="3860766" y="79384"/>
                </a:lnTo>
                <a:lnTo>
                  <a:pt x="3892692" y="111310"/>
                </a:lnTo>
                <a:lnTo>
                  <a:pt x="3919935" y="147416"/>
                </a:lnTo>
                <a:lnTo>
                  <a:pt x="3941996" y="187204"/>
                </a:lnTo>
                <a:lnTo>
                  <a:pt x="3958374" y="230171"/>
                </a:lnTo>
                <a:lnTo>
                  <a:pt x="3968568" y="275818"/>
                </a:lnTo>
                <a:lnTo>
                  <a:pt x="3972077" y="323644"/>
                </a:lnTo>
                <a:lnTo>
                  <a:pt x="3972077" y="4232776"/>
                </a:lnTo>
                <a:lnTo>
                  <a:pt x="3968568" y="4280601"/>
                </a:lnTo>
                <a:lnTo>
                  <a:pt x="3958374" y="4326247"/>
                </a:lnTo>
                <a:lnTo>
                  <a:pt x="3941996" y="4369214"/>
                </a:lnTo>
                <a:lnTo>
                  <a:pt x="3919935" y="4409001"/>
                </a:lnTo>
                <a:lnTo>
                  <a:pt x="3892692" y="4445107"/>
                </a:lnTo>
                <a:lnTo>
                  <a:pt x="3860766" y="4477032"/>
                </a:lnTo>
                <a:lnTo>
                  <a:pt x="3824659" y="4504275"/>
                </a:lnTo>
                <a:lnTo>
                  <a:pt x="3784871" y="4526336"/>
                </a:lnTo>
                <a:lnTo>
                  <a:pt x="3741902" y="4542713"/>
                </a:lnTo>
                <a:lnTo>
                  <a:pt x="3696254" y="4552907"/>
                </a:lnTo>
                <a:lnTo>
                  <a:pt x="3648427" y="4556416"/>
                </a:lnTo>
                <a:lnTo>
                  <a:pt x="323644" y="4556416"/>
                </a:lnTo>
                <a:lnTo>
                  <a:pt x="275818" y="4552907"/>
                </a:lnTo>
                <a:lnTo>
                  <a:pt x="230171" y="4542713"/>
                </a:lnTo>
                <a:lnTo>
                  <a:pt x="187204" y="4526336"/>
                </a:lnTo>
                <a:lnTo>
                  <a:pt x="147416" y="4504275"/>
                </a:lnTo>
                <a:lnTo>
                  <a:pt x="111310" y="4477032"/>
                </a:lnTo>
                <a:lnTo>
                  <a:pt x="79384" y="4445107"/>
                </a:lnTo>
                <a:lnTo>
                  <a:pt x="52141" y="4409001"/>
                </a:lnTo>
                <a:lnTo>
                  <a:pt x="30080" y="4369214"/>
                </a:lnTo>
                <a:lnTo>
                  <a:pt x="13702" y="4326247"/>
                </a:lnTo>
                <a:lnTo>
                  <a:pt x="3509" y="4280601"/>
                </a:lnTo>
                <a:lnTo>
                  <a:pt x="0" y="4232776"/>
                </a:lnTo>
                <a:lnTo>
                  <a:pt x="0" y="323644"/>
                </a:lnTo>
                <a:close/>
              </a:path>
            </a:pathLst>
          </a:custGeom>
          <a:ln w="63499">
            <a:solidFill>
              <a:srgbClr val="61B7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1" y="2735579"/>
            <a:ext cx="4577716" cy="45719"/>
          </a:xfrm>
          <a:custGeom>
            <a:avLst/>
            <a:gdLst/>
            <a:ahLst/>
            <a:cxnLst/>
            <a:rect l="l" t="t" r="r" b="b"/>
            <a:pathLst>
              <a:path w="3961765">
                <a:moveTo>
                  <a:pt x="0" y="1"/>
                </a:moveTo>
                <a:lnTo>
                  <a:pt x="3961767" y="0"/>
                </a:lnTo>
              </a:path>
            </a:pathLst>
          </a:custGeom>
          <a:ln w="25399">
            <a:solidFill>
              <a:srgbClr val="61B7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xfrm>
            <a:off x="1447800" y="1538739"/>
            <a:ext cx="4191000" cy="37805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>
              <a:spcBef>
                <a:spcPts val="100"/>
              </a:spcBef>
            </a:pPr>
            <a:r>
              <a:rPr sz="2000" dirty="0">
                <a:solidFill>
                  <a:schemeClr val="tx1"/>
                </a:solidFill>
                <a:latin typeface="+mj-lt"/>
              </a:rPr>
              <a:t>LSA, HAL </a:t>
            </a:r>
            <a:r>
              <a:rPr dirty="0">
                <a:solidFill>
                  <a:schemeClr val="tx1"/>
                </a:solidFill>
                <a:latin typeface="+mj-lt"/>
              </a:rPr>
              <a:t>(Lund &amp; Burgess)</a:t>
            </a:r>
            <a:r>
              <a:rPr sz="2000" dirty="0">
                <a:solidFill>
                  <a:schemeClr val="tx1"/>
                </a:solidFill>
                <a:latin typeface="+mj-lt"/>
              </a:rPr>
              <a:t>,  COALS </a:t>
            </a:r>
            <a:r>
              <a:rPr dirty="0">
                <a:solidFill>
                  <a:schemeClr val="tx1"/>
                </a:solidFill>
                <a:latin typeface="+mj-lt"/>
              </a:rPr>
              <a:t>(Rohde et al)</a:t>
            </a:r>
            <a:r>
              <a:rPr sz="2000" dirty="0">
                <a:solidFill>
                  <a:schemeClr val="tx1"/>
                </a:solidFill>
                <a:latin typeface="+mj-lt"/>
              </a:rPr>
              <a:t>,</a:t>
            </a:r>
          </a:p>
          <a:p>
            <a:pPr marL="12700"/>
            <a:r>
              <a:rPr sz="2000" dirty="0">
                <a:solidFill>
                  <a:schemeClr val="tx1"/>
                </a:solidFill>
                <a:latin typeface="+mj-lt"/>
              </a:rPr>
              <a:t>Hellinger-PCA </a:t>
            </a:r>
            <a:r>
              <a:rPr dirty="0">
                <a:solidFill>
                  <a:schemeClr val="tx1"/>
                </a:solidFill>
                <a:latin typeface="+mj-lt"/>
              </a:rPr>
              <a:t>(Lebret &amp; Collobert)</a:t>
            </a:r>
            <a:endParaRPr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endParaRPr sz="2000" dirty="0">
              <a:latin typeface="+mj-lt"/>
              <a:cs typeface="Times New Roman"/>
            </a:endParaRPr>
          </a:p>
          <a:p>
            <a:pPr>
              <a:spcBef>
                <a:spcPts val="10"/>
              </a:spcBef>
            </a:pPr>
            <a:endParaRPr sz="2450" dirty="0">
              <a:latin typeface="+mj-lt"/>
              <a:cs typeface="Times New Roman"/>
            </a:endParaRPr>
          </a:p>
          <a:p>
            <a:pPr marL="165100" indent="-152400">
              <a:buChar char="•"/>
              <a:tabLst>
                <a:tab pos="177800" algn="l"/>
              </a:tabLst>
            </a:pPr>
            <a:r>
              <a:rPr sz="2000" dirty="0">
                <a:latin typeface="+mj-lt"/>
              </a:rPr>
              <a:t>Fast training</a:t>
            </a:r>
          </a:p>
          <a:p>
            <a:pPr marL="165100" indent="-152400">
              <a:spcBef>
                <a:spcPts val="880"/>
              </a:spcBef>
              <a:buChar char="•"/>
              <a:tabLst>
                <a:tab pos="177800" algn="l"/>
              </a:tabLst>
            </a:pPr>
            <a:r>
              <a:rPr sz="2000" dirty="0">
                <a:latin typeface="+mj-lt"/>
              </a:rPr>
              <a:t>Efficient usage of statistics</a:t>
            </a:r>
          </a:p>
          <a:p>
            <a:pPr>
              <a:spcBef>
                <a:spcPts val="35"/>
              </a:spcBef>
              <a:buChar char="•"/>
            </a:pPr>
            <a:endParaRPr sz="2350" dirty="0">
              <a:latin typeface="+mj-lt"/>
              <a:cs typeface="Times New Roman"/>
            </a:endParaRPr>
          </a:p>
          <a:p>
            <a:pPr marL="165100" marR="5080" indent="-152400">
              <a:lnSpc>
                <a:spcPts val="2100"/>
              </a:lnSpc>
              <a:buChar char="•"/>
              <a:tabLst>
                <a:tab pos="165100" algn="l"/>
              </a:tabLst>
            </a:pPr>
            <a:r>
              <a:rPr sz="1800" dirty="0">
                <a:solidFill>
                  <a:srgbClr val="861001"/>
                </a:solidFill>
                <a:latin typeface="+mj-lt"/>
              </a:rPr>
              <a:t>Primarily used to capture word  similarity</a:t>
            </a:r>
            <a:endParaRPr sz="1800" dirty="0">
              <a:latin typeface="+mj-lt"/>
            </a:endParaRPr>
          </a:p>
          <a:p>
            <a:pPr marL="165100" marR="220345" indent="-152400">
              <a:lnSpc>
                <a:spcPts val="2100"/>
              </a:lnSpc>
              <a:spcBef>
                <a:spcPts val="1280"/>
              </a:spcBef>
              <a:buChar char="•"/>
              <a:tabLst>
                <a:tab pos="165100" algn="l"/>
              </a:tabLst>
            </a:pPr>
            <a:r>
              <a:rPr sz="1800" dirty="0">
                <a:solidFill>
                  <a:srgbClr val="861001"/>
                </a:solidFill>
                <a:latin typeface="+mj-lt"/>
              </a:rPr>
              <a:t>Disproportionate importance  given to large counts</a:t>
            </a:r>
            <a:endParaRPr sz="1800" dirty="0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8474" y="1052381"/>
            <a:ext cx="5321526" cy="4833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74181" y="1126224"/>
            <a:ext cx="5179620" cy="4678045"/>
          </a:xfrm>
          <a:custGeom>
            <a:avLst/>
            <a:gdLst/>
            <a:ahLst/>
            <a:cxnLst/>
            <a:rect l="l" t="t" r="r" b="b"/>
            <a:pathLst>
              <a:path w="4095750" h="4678045">
                <a:moveTo>
                  <a:pt x="0" y="333703"/>
                </a:moveTo>
                <a:lnTo>
                  <a:pt x="3618" y="284391"/>
                </a:lnTo>
                <a:lnTo>
                  <a:pt x="14128" y="237325"/>
                </a:lnTo>
                <a:lnTo>
                  <a:pt x="31015" y="193022"/>
                </a:lnTo>
                <a:lnTo>
                  <a:pt x="53761" y="151998"/>
                </a:lnTo>
                <a:lnTo>
                  <a:pt x="81852" y="114769"/>
                </a:lnTo>
                <a:lnTo>
                  <a:pt x="114769" y="81852"/>
                </a:lnTo>
                <a:lnTo>
                  <a:pt x="151998" y="53761"/>
                </a:lnTo>
                <a:lnTo>
                  <a:pt x="193022" y="31015"/>
                </a:lnTo>
                <a:lnTo>
                  <a:pt x="237325" y="14128"/>
                </a:lnTo>
                <a:lnTo>
                  <a:pt x="284391" y="3618"/>
                </a:lnTo>
                <a:lnTo>
                  <a:pt x="333703" y="0"/>
                </a:lnTo>
                <a:lnTo>
                  <a:pt x="3761827" y="0"/>
                </a:lnTo>
                <a:lnTo>
                  <a:pt x="3811139" y="3618"/>
                </a:lnTo>
                <a:lnTo>
                  <a:pt x="3858205" y="14128"/>
                </a:lnTo>
                <a:lnTo>
                  <a:pt x="3902507" y="31015"/>
                </a:lnTo>
                <a:lnTo>
                  <a:pt x="3943531" y="53761"/>
                </a:lnTo>
                <a:lnTo>
                  <a:pt x="3980759" y="81852"/>
                </a:lnTo>
                <a:lnTo>
                  <a:pt x="4013676" y="114769"/>
                </a:lnTo>
                <a:lnTo>
                  <a:pt x="4041766" y="151998"/>
                </a:lnTo>
                <a:lnTo>
                  <a:pt x="4064512" y="193022"/>
                </a:lnTo>
                <a:lnTo>
                  <a:pt x="4081398" y="237325"/>
                </a:lnTo>
                <a:lnTo>
                  <a:pt x="4091908" y="284391"/>
                </a:lnTo>
                <a:lnTo>
                  <a:pt x="4095527" y="333703"/>
                </a:lnTo>
                <a:lnTo>
                  <a:pt x="4095527" y="4343956"/>
                </a:lnTo>
                <a:lnTo>
                  <a:pt x="4091908" y="4393269"/>
                </a:lnTo>
                <a:lnTo>
                  <a:pt x="4081398" y="4440335"/>
                </a:lnTo>
                <a:lnTo>
                  <a:pt x="4064512" y="4484639"/>
                </a:lnTo>
                <a:lnTo>
                  <a:pt x="4041766" y="4525663"/>
                </a:lnTo>
                <a:lnTo>
                  <a:pt x="4013676" y="4562893"/>
                </a:lnTo>
                <a:lnTo>
                  <a:pt x="3980759" y="4595812"/>
                </a:lnTo>
                <a:lnTo>
                  <a:pt x="3943531" y="4623903"/>
                </a:lnTo>
                <a:lnTo>
                  <a:pt x="3902507" y="4646650"/>
                </a:lnTo>
                <a:lnTo>
                  <a:pt x="3858205" y="4663537"/>
                </a:lnTo>
                <a:lnTo>
                  <a:pt x="3811139" y="4674048"/>
                </a:lnTo>
                <a:lnTo>
                  <a:pt x="3761827" y="4677666"/>
                </a:lnTo>
                <a:lnTo>
                  <a:pt x="333703" y="4677666"/>
                </a:lnTo>
                <a:lnTo>
                  <a:pt x="284391" y="4674048"/>
                </a:lnTo>
                <a:lnTo>
                  <a:pt x="237325" y="4663537"/>
                </a:lnTo>
                <a:lnTo>
                  <a:pt x="193022" y="4646650"/>
                </a:lnTo>
                <a:lnTo>
                  <a:pt x="151998" y="4623903"/>
                </a:lnTo>
                <a:lnTo>
                  <a:pt x="114769" y="4595812"/>
                </a:lnTo>
                <a:lnTo>
                  <a:pt x="81852" y="4562893"/>
                </a:lnTo>
                <a:lnTo>
                  <a:pt x="53761" y="4525663"/>
                </a:lnTo>
                <a:lnTo>
                  <a:pt x="31015" y="4484639"/>
                </a:lnTo>
                <a:lnTo>
                  <a:pt x="14128" y="4440335"/>
                </a:lnTo>
                <a:lnTo>
                  <a:pt x="3618" y="4393269"/>
                </a:lnTo>
                <a:lnTo>
                  <a:pt x="0" y="4343956"/>
                </a:lnTo>
                <a:lnTo>
                  <a:pt x="0" y="333703"/>
                </a:lnTo>
                <a:close/>
              </a:path>
            </a:pathLst>
          </a:custGeom>
          <a:ln w="63499">
            <a:solidFill>
              <a:srgbClr val="8B5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0518" y="2772459"/>
            <a:ext cx="5173282" cy="45719"/>
          </a:xfrm>
          <a:custGeom>
            <a:avLst/>
            <a:gdLst/>
            <a:ahLst/>
            <a:cxnLst/>
            <a:rect l="l" t="t" r="r" b="b"/>
            <a:pathLst>
              <a:path w="4089400" h="8889">
                <a:moveTo>
                  <a:pt x="0" y="0"/>
                </a:moveTo>
                <a:lnTo>
                  <a:pt x="4089177" y="8847"/>
                </a:lnTo>
              </a:path>
            </a:pathLst>
          </a:custGeom>
          <a:ln w="25399">
            <a:solidFill>
              <a:srgbClr val="8B57A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xfrm>
            <a:off x="6400800" y="1296447"/>
            <a:ext cx="4800600" cy="426866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7800" marR="5080" indent="-165100">
              <a:lnSpc>
                <a:spcPct val="98600"/>
              </a:lnSpc>
              <a:spcBef>
                <a:spcPts val="130"/>
              </a:spcBef>
              <a:buChar char="•"/>
              <a:tabLst>
                <a:tab pos="177800" algn="l"/>
              </a:tabLst>
            </a:pPr>
            <a:r>
              <a:rPr sz="2000" dirty="0">
                <a:solidFill>
                  <a:schemeClr val="tx1"/>
                </a:solidFill>
                <a:latin typeface="+mj-lt"/>
              </a:rPr>
              <a:t>NNLM, HLBL, RNN, Skip-  gram/CBOW, </a:t>
            </a:r>
            <a:r>
              <a:rPr dirty="0">
                <a:solidFill>
                  <a:schemeClr val="tx1"/>
                </a:solidFill>
                <a:latin typeface="+mj-lt"/>
              </a:rPr>
              <a:t>(Bengio et al; Collobert  &amp; Weston; Huang et al; Mnih &amp; Hinton;  Mikolov et al; Mnih &amp; Kavukcuoglu)</a:t>
            </a:r>
            <a:endParaRPr sz="20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buChar char="•"/>
            </a:pPr>
            <a:endParaRPr sz="2000" dirty="0">
              <a:latin typeface="+mj-lt"/>
            </a:endParaRPr>
          </a:p>
          <a:p>
            <a:pPr marL="177800" indent="-165100">
              <a:spcBef>
                <a:spcPts val="869"/>
              </a:spcBef>
              <a:buClr>
                <a:srgbClr val="861001"/>
              </a:buClr>
              <a:buChar char="•"/>
              <a:tabLst>
                <a:tab pos="177800" algn="l"/>
              </a:tabLst>
            </a:pPr>
            <a:r>
              <a:rPr sz="2000" dirty="0">
                <a:solidFill>
                  <a:srgbClr val="9A1D00"/>
                </a:solidFill>
                <a:latin typeface="+mj-lt"/>
              </a:rPr>
              <a:t>Scales with corpus size</a:t>
            </a:r>
            <a:endParaRPr sz="2000" dirty="0">
              <a:latin typeface="+mj-lt"/>
            </a:endParaRPr>
          </a:p>
          <a:p>
            <a:pPr marL="177800" indent="-165100">
              <a:spcBef>
                <a:spcPts val="1685"/>
              </a:spcBef>
              <a:buClr>
                <a:srgbClr val="861001"/>
              </a:buClr>
              <a:buChar char="•"/>
              <a:tabLst>
                <a:tab pos="177800" algn="l"/>
              </a:tabLst>
            </a:pPr>
            <a:r>
              <a:rPr sz="2000" dirty="0">
                <a:solidFill>
                  <a:srgbClr val="9A1D00"/>
                </a:solidFill>
                <a:latin typeface="+mj-lt"/>
              </a:rPr>
              <a:t>Inefficient usage of statistics</a:t>
            </a:r>
            <a:endParaRPr sz="2000" dirty="0">
              <a:latin typeface="+mj-lt"/>
            </a:endParaRPr>
          </a:p>
          <a:p>
            <a:pPr>
              <a:spcBef>
                <a:spcPts val="15"/>
              </a:spcBef>
              <a:buChar char="•"/>
            </a:pPr>
            <a:endParaRPr sz="1800" dirty="0">
              <a:latin typeface="+mj-lt"/>
              <a:cs typeface="Times New Roman"/>
            </a:endParaRPr>
          </a:p>
          <a:p>
            <a:pPr marL="165100" marR="88900" indent="-152400">
              <a:lnSpc>
                <a:spcPts val="2100"/>
              </a:lnSpc>
              <a:spcBef>
                <a:spcPts val="5"/>
              </a:spcBef>
              <a:buChar char="•"/>
              <a:tabLst>
                <a:tab pos="165100" algn="l"/>
              </a:tabLst>
            </a:pPr>
            <a:r>
              <a:rPr sz="1800" dirty="0">
                <a:latin typeface="+mj-lt"/>
              </a:rPr>
              <a:t>Generate improved performance  on other tasks</a:t>
            </a:r>
          </a:p>
          <a:p>
            <a:pPr>
              <a:lnSpc>
                <a:spcPct val="100000"/>
              </a:lnSpc>
              <a:buChar char="•"/>
            </a:pPr>
            <a:endParaRPr sz="2150" dirty="0">
              <a:latin typeface="+mj-lt"/>
              <a:cs typeface="Times New Roman"/>
            </a:endParaRPr>
          </a:p>
          <a:p>
            <a:pPr marL="165100" marR="342900" indent="-152400">
              <a:lnSpc>
                <a:spcPts val="2100"/>
              </a:lnSpc>
              <a:buChar char="•"/>
              <a:tabLst>
                <a:tab pos="165100" algn="l"/>
              </a:tabLst>
            </a:pPr>
            <a:r>
              <a:rPr sz="1800" dirty="0">
                <a:latin typeface="+mj-lt"/>
              </a:rPr>
              <a:t>Can capture complex patterns  beyond word similarity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8C85B50-D1B7-4546-BE7F-1A85BAB487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082860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75591"/>
            <a:ext cx="959865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Combining </a:t>
            </a:r>
            <a:r>
              <a:rPr spc="-195" dirty="0">
                <a:solidFill>
                  <a:srgbClr val="3A87FF"/>
                </a:solidFill>
              </a:rPr>
              <a:t>the </a:t>
            </a:r>
            <a:r>
              <a:rPr spc="-165" dirty="0">
                <a:solidFill>
                  <a:srgbClr val="3A87FF"/>
                </a:solidFill>
              </a:rPr>
              <a:t>best </a:t>
            </a:r>
            <a:r>
              <a:rPr spc="-135" dirty="0">
                <a:solidFill>
                  <a:srgbClr val="3A87FF"/>
                </a:solidFill>
              </a:rPr>
              <a:t>of </a:t>
            </a:r>
            <a:r>
              <a:rPr spc="-150" dirty="0">
                <a:solidFill>
                  <a:srgbClr val="3A87FF"/>
                </a:solidFill>
              </a:rPr>
              <a:t>both </a:t>
            </a:r>
            <a:r>
              <a:rPr spc="-170" dirty="0">
                <a:solidFill>
                  <a:srgbClr val="3A87FF"/>
                </a:solidFill>
              </a:rPr>
              <a:t>worlds:</a:t>
            </a:r>
            <a:r>
              <a:rPr spc="-600" dirty="0">
                <a:solidFill>
                  <a:srgbClr val="3A87FF"/>
                </a:solidFill>
              </a:rPr>
              <a:t> </a:t>
            </a:r>
            <a:r>
              <a:rPr spc="-145" dirty="0">
                <a:solidFill>
                  <a:srgbClr val="3A87FF"/>
                </a:solidFill>
              </a:rPr>
              <a:t>GloVe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47800" y="3657600"/>
            <a:ext cx="7905750" cy="2544286"/>
          </a:xfrm>
          <a:prstGeom prst="rect">
            <a:avLst/>
          </a:prstGeom>
        </p:spPr>
        <p:txBody>
          <a:bodyPr vert="horz" wrap="square" lIns="0" tIns="233680" rIns="0" bIns="0" rtlCol="0">
            <a:spAutoFit/>
          </a:bodyPr>
          <a:lstStyle/>
          <a:p>
            <a:pPr marL="203200" indent="-190500">
              <a:spcBef>
                <a:spcPts val="184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Fast training</a:t>
            </a:r>
          </a:p>
          <a:p>
            <a:pPr marL="203200" indent="-190500">
              <a:spcBef>
                <a:spcPts val="174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Scalable to huge corpora</a:t>
            </a:r>
          </a:p>
          <a:p>
            <a:pPr marL="203200" marR="5080" indent="-190500">
              <a:lnSpc>
                <a:spcPts val="3300"/>
              </a:lnSpc>
              <a:spcBef>
                <a:spcPts val="2000"/>
              </a:spcBef>
              <a:buClr>
                <a:srgbClr val="CC0000"/>
              </a:buClr>
              <a:buChar char="•"/>
              <a:tabLst>
                <a:tab pos="203200" algn="l"/>
              </a:tabLst>
            </a:pPr>
            <a:r>
              <a:rPr sz="3200" dirty="0">
                <a:latin typeface="+mj-lt"/>
                <a:cs typeface="DejaVu Sans"/>
              </a:rPr>
              <a:t>Good performance even with small corpus, and small  vectors</a:t>
            </a:r>
          </a:p>
        </p:txBody>
      </p:sp>
      <p:sp>
        <p:nvSpPr>
          <p:cNvPr id="4" name="object 4"/>
          <p:cNvSpPr/>
          <p:nvPr/>
        </p:nvSpPr>
        <p:spPr>
          <a:xfrm>
            <a:off x="7516240" y="2757831"/>
            <a:ext cx="2275014" cy="1259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43255" y="3150154"/>
            <a:ext cx="488962" cy="260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3125" y="1183915"/>
            <a:ext cx="6124872" cy="1158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7976594-7555-4BC4-8069-30D033F0F9A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846814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2783" y="133146"/>
            <a:ext cx="61696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</a:t>
            </a:r>
            <a:r>
              <a:rPr spc="-325" dirty="0">
                <a:solidFill>
                  <a:srgbClr val="3A87FF"/>
                </a:solidFill>
              </a:rPr>
              <a:t> </a:t>
            </a:r>
            <a:r>
              <a:rPr spc="-170" dirty="0">
                <a:solidFill>
                  <a:srgbClr val="3A87FF"/>
                </a:solidFill>
              </a:rPr>
              <a:t>results</a:t>
            </a:r>
          </a:p>
        </p:txBody>
      </p:sp>
      <p:sp>
        <p:nvSpPr>
          <p:cNvPr id="3" name="object 3"/>
          <p:cNvSpPr/>
          <p:nvPr/>
        </p:nvSpPr>
        <p:spPr>
          <a:xfrm>
            <a:off x="4462068" y="1143000"/>
            <a:ext cx="2185542" cy="2005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4954" y="3369526"/>
            <a:ext cx="569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>
                <a:latin typeface="DejaVu Sans"/>
                <a:cs typeface="DejaVu Sans"/>
              </a:rPr>
              <a:t>li</a:t>
            </a:r>
            <a:r>
              <a:rPr spc="-130" dirty="0">
                <a:latin typeface="DejaVu Sans"/>
                <a:cs typeface="DejaVu Sans"/>
              </a:rPr>
              <a:t>to</a:t>
            </a:r>
            <a:r>
              <a:rPr spc="-120" dirty="0">
                <a:latin typeface="DejaVu Sans"/>
                <a:cs typeface="DejaVu Sans"/>
              </a:rPr>
              <a:t>r</a:t>
            </a:r>
            <a:r>
              <a:rPr spc="-90" dirty="0">
                <a:latin typeface="DejaVu Sans"/>
                <a:cs typeface="DejaVu Sans"/>
              </a:rPr>
              <a:t>i</a:t>
            </a:r>
            <a:r>
              <a:rPr spc="-245" dirty="0">
                <a:latin typeface="DejaVu Sans"/>
                <a:cs typeface="DejaVu Sans"/>
              </a:rPr>
              <a:t>a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82852" y="1267841"/>
            <a:ext cx="2651506" cy="1755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4235" y="3369526"/>
            <a:ext cx="1463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>
                <a:latin typeface="DejaVu Sans"/>
                <a:cs typeface="DejaVu Sans"/>
              </a:rPr>
              <a:t>l</a:t>
            </a:r>
            <a:r>
              <a:rPr spc="-215" dirty="0">
                <a:latin typeface="DejaVu Sans"/>
                <a:cs typeface="DejaVu Sans"/>
              </a:rPr>
              <a:t>e</a:t>
            </a:r>
            <a:r>
              <a:rPr spc="-200" dirty="0">
                <a:latin typeface="DejaVu Sans"/>
                <a:cs typeface="DejaVu Sans"/>
              </a:rPr>
              <a:t>p</a:t>
            </a:r>
            <a:r>
              <a:rPr spc="-130" dirty="0">
                <a:latin typeface="DejaVu Sans"/>
                <a:cs typeface="DejaVu Sans"/>
              </a:rPr>
              <a:t>to</a:t>
            </a:r>
            <a:r>
              <a:rPr spc="-200" dirty="0">
                <a:latin typeface="DejaVu Sans"/>
                <a:cs typeface="DejaVu Sans"/>
              </a:rPr>
              <a:t>d</a:t>
            </a:r>
            <a:r>
              <a:rPr spc="-250" dirty="0">
                <a:latin typeface="DejaVu Sans"/>
                <a:cs typeface="DejaVu Sans"/>
              </a:rPr>
              <a:t>a</a:t>
            </a:r>
            <a:r>
              <a:rPr spc="-229" dirty="0">
                <a:latin typeface="DejaVu Sans"/>
                <a:cs typeface="DejaVu Sans"/>
              </a:rPr>
              <a:t>c</a:t>
            </a:r>
            <a:r>
              <a:rPr spc="-145" dirty="0">
                <a:latin typeface="DejaVu Sans"/>
                <a:cs typeface="DejaVu Sans"/>
              </a:rPr>
              <a:t>t</a:t>
            </a:r>
            <a:r>
              <a:rPr spc="-220" dirty="0">
                <a:latin typeface="DejaVu Sans"/>
                <a:cs typeface="DejaVu Sans"/>
              </a:rPr>
              <a:t>y</a:t>
            </a:r>
            <a:r>
              <a:rPr spc="-90" dirty="0">
                <a:latin typeface="DejaVu Sans"/>
                <a:cs typeface="DejaVu Sans"/>
              </a:rPr>
              <a:t>li</a:t>
            </a:r>
            <a:r>
              <a:rPr spc="-200" dirty="0">
                <a:latin typeface="DejaVu Sans"/>
                <a:cs typeface="DejaVu Sans"/>
              </a:rPr>
              <a:t>d</a:t>
            </a:r>
            <a:r>
              <a:rPr spc="-229" dirty="0">
                <a:latin typeface="DejaVu Sans"/>
                <a:cs typeface="DejaVu Sans"/>
              </a:rPr>
              <a:t>ae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58996" y="3858680"/>
            <a:ext cx="2674175" cy="2005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94160" y="6181838"/>
            <a:ext cx="44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20" dirty="0">
                <a:latin typeface="DejaVu Sans"/>
                <a:cs typeface="DejaVu Sans"/>
              </a:rPr>
              <a:t>r</a:t>
            </a:r>
            <a:r>
              <a:rPr spc="-220" dirty="0">
                <a:latin typeface="DejaVu Sans"/>
                <a:cs typeface="DejaVu Sans"/>
              </a:rPr>
              <a:t>an</a:t>
            </a:r>
            <a:r>
              <a:rPr spc="-245" dirty="0">
                <a:latin typeface="DejaVu Sans"/>
                <a:cs typeface="DejaVu Sans"/>
              </a:rPr>
              <a:t>a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22795" y="3781974"/>
            <a:ext cx="3045193" cy="2159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13511" y="6181838"/>
            <a:ext cx="170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80" dirty="0">
                <a:latin typeface="DejaVu Sans"/>
                <a:cs typeface="DejaVu Sans"/>
              </a:rPr>
              <a:t>eleutherodactylus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1" y="1905000"/>
            <a:ext cx="3252856" cy="2500684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328295">
              <a:lnSpc>
                <a:spcPts val="2100"/>
              </a:lnSpc>
              <a:spcBef>
                <a:spcPts val="219"/>
              </a:spcBef>
            </a:pPr>
            <a:r>
              <a:rPr sz="2400" dirty="0">
                <a:latin typeface="+mj-lt"/>
                <a:cs typeface="DejaVu Sans"/>
              </a:rPr>
              <a:t>Nearest words to  </a:t>
            </a:r>
            <a:r>
              <a:rPr sz="2400" dirty="0">
                <a:solidFill>
                  <a:srgbClr val="0365C0"/>
                </a:solidFill>
                <a:latin typeface="+mj-lt"/>
                <a:cs typeface="DejaVu Sans"/>
              </a:rPr>
              <a:t>frog</a:t>
            </a:r>
            <a:r>
              <a:rPr sz="2400" dirty="0">
                <a:latin typeface="+mj-lt"/>
                <a:cs typeface="DejaVu Sans"/>
              </a:rPr>
              <a:t>:</a:t>
            </a:r>
          </a:p>
          <a:p>
            <a:pPr marL="260350" indent="-225425">
              <a:lnSpc>
                <a:spcPts val="2130"/>
              </a:lnSpc>
              <a:spcBef>
                <a:spcPts val="1735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frogs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toad</a:t>
            </a:r>
          </a:p>
          <a:p>
            <a:pPr marL="260350" indent="-225425">
              <a:lnSpc>
                <a:spcPts val="2130"/>
              </a:lnSpc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litoria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leptodactylidae</a:t>
            </a:r>
          </a:p>
          <a:p>
            <a:pPr marL="260350" indent="-225425">
              <a:lnSpc>
                <a:spcPts val="2130"/>
              </a:lnSpc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rana</a:t>
            </a:r>
          </a:p>
          <a:p>
            <a:pPr marL="260350" indent="-225425">
              <a:lnSpc>
                <a:spcPts val="2130"/>
              </a:lnSpc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lizard</a:t>
            </a:r>
          </a:p>
          <a:p>
            <a:pPr marL="260350" indent="-225425">
              <a:spcBef>
                <a:spcPts val="40"/>
              </a:spcBef>
              <a:buAutoNum type="arabicPeriod"/>
              <a:tabLst>
                <a:tab pos="260985" algn="l"/>
              </a:tabLst>
            </a:pPr>
            <a:r>
              <a:rPr sz="2400" dirty="0">
                <a:latin typeface="+mj-lt"/>
                <a:cs typeface="DejaVu Sans"/>
              </a:rPr>
              <a:t>eleutherodactylus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83F70DF-4A31-48D4-BD94-BC021FA1922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543062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17524" y="5328458"/>
            <a:ext cx="1314450" cy="301625"/>
          </a:xfrm>
          <a:custGeom>
            <a:avLst/>
            <a:gdLst/>
            <a:ahLst/>
            <a:cxnLst/>
            <a:rect l="l" t="t" r="r" b="b"/>
            <a:pathLst>
              <a:path w="1314450" h="301625">
                <a:moveTo>
                  <a:pt x="0" y="301501"/>
                </a:moveTo>
                <a:lnTo>
                  <a:pt x="13142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73797" y="5302680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0" y="0"/>
                </a:moveTo>
                <a:lnTo>
                  <a:pt x="17043" y="74269"/>
                </a:lnTo>
                <a:lnTo>
                  <a:pt x="82791" y="20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2302" y="3011334"/>
            <a:ext cx="3854272" cy="3509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88823" y="4919940"/>
            <a:ext cx="2092325" cy="6330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383030">
              <a:spcBef>
                <a:spcPts val="330"/>
              </a:spcBef>
            </a:pPr>
            <a:r>
              <a:rPr spc="-195" dirty="0">
                <a:solidFill>
                  <a:srgbClr val="0365C0"/>
                </a:solidFill>
                <a:latin typeface="DejaVu Sans"/>
                <a:cs typeface="DejaVu Sans"/>
              </a:rPr>
              <a:t>w</a:t>
            </a:r>
            <a:r>
              <a:rPr spc="-160" dirty="0">
                <a:solidFill>
                  <a:srgbClr val="0365C0"/>
                </a:solidFill>
                <a:latin typeface="DejaVu Sans"/>
                <a:cs typeface="DejaVu Sans"/>
              </a:rPr>
              <a:t>o</a:t>
            </a:r>
            <a:r>
              <a:rPr spc="-325" dirty="0">
                <a:solidFill>
                  <a:srgbClr val="0365C0"/>
                </a:solidFill>
                <a:latin typeface="DejaVu Sans"/>
                <a:cs typeface="DejaVu Sans"/>
              </a:rPr>
              <a:t>m</a:t>
            </a:r>
            <a:r>
              <a:rPr spc="-220" dirty="0">
                <a:solidFill>
                  <a:srgbClr val="0365C0"/>
                </a:solidFill>
                <a:latin typeface="DejaVu Sans"/>
                <a:cs typeface="DejaVu Sans"/>
              </a:rPr>
              <a:t>an</a:t>
            </a:r>
            <a:endParaRPr>
              <a:latin typeface="DejaVu Sans"/>
              <a:cs typeface="DejaVu Sans"/>
            </a:endParaRPr>
          </a:p>
          <a:p>
            <a:pPr marL="12700">
              <a:spcBef>
                <a:spcPts val="229"/>
              </a:spcBef>
            </a:pPr>
            <a:r>
              <a:rPr spc="-254" dirty="0">
                <a:solidFill>
                  <a:srgbClr val="0365C0"/>
                </a:solidFill>
                <a:latin typeface="DejaVu Sans"/>
                <a:cs typeface="DejaVu Sans"/>
              </a:rPr>
              <a:t>man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61452" y="3532593"/>
            <a:ext cx="598805" cy="561975"/>
          </a:xfrm>
          <a:custGeom>
            <a:avLst/>
            <a:gdLst/>
            <a:ahLst/>
            <a:cxnLst/>
            <a:rect l="l" t="t" r="r" b="b"/>
            <a:pathLst>
              <a:path w="598804" h="561975">
                <a:moveTo>
                  <a:pt x="0" y="0"/>
                </a:moveTo>
                <a:lnTo>
                  <a:pt x="598258" y="0"/>
                </a:lnTo>
                <a:lnTo>
                  <a:pt x="598258" y="561428"/>
                </a:lnTo>
                <a:lnTo>
                  <a:pt x="0" y="5614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4000" y="1078686"/>
            <a:ext cx="9535986" cy="649537"/>
          </a:xfrm>
          <a:prstGeom prst="rect">
            <a:avLst/>
          </a:prstGeom>
        </p:spPr>
        <p:txBody>
          <a:bodyPr vert="horz" wrap="square" lIns="0" tIns="277495" rIns="0" bIns="0" rtlCol="0">
            <a:spAutoFit/>
          </a:bodyPr>
          <a:lstStyle/>
          <a:p>
            <a:pPr marL="12700">
              <a:spcBef>
                <a:spcPts val="930"/>
              </a:spcBef>
            </a:pPr>
            <a:r>
              <a:rPr sz="2400" spc="-260" dirty="0">
                <a:solidFill>
                  <a:srgbClr val="00882B"/>
                </a:solidFill>
                <a:latin typeface="DejaVu Sans"/>
                <a:cs typeface="DejaVu Sans"/>
              </a:rPr>
              <a:t>Test </a:t>
            </a:r>
            <a:r>
              <a:rPr sz="2400" spc="-160" dirty="0">
                <a:solidFill>
                  <a:srgbClr val="00882B"/>
                </a:solidFill>
                <a:latin typeface="DejaVu Sans"/>
                <a:cs typeface="DejaVu Sans"/>
              </a:rPr>
              <a:t>for </a:t>
            </a:r>
            <a:r>
              <a:rPr sz="2400" spc="-210" dirty="0">
                <a:solidFill>
                  <a:srgbClr val="00882B"/>
                </a:solidFill>
                <a:latin typeface="DejaVu Sans"/>
                <a:cs typeface="DejaVu Sans"/>
              </a:rPr>
              <a:t>linear </a:t>
            </a:r>
            <a:r>
              <a:rPr sz="2400" spc="-220" dirty="0">
                <a:solidFill>
                  <a:srgbClr val="00882B"/>
                </a:solidFill>
                <a:latin typeface="DejaVu Sans"/>
                <a:cs typeface="DejaVu Sans"/>
              </a:rPr>
              <a:t>relationships, </a:t>
            </a:r>
            <a:r>
              <a:rPr sz="2400" spc="-295" dirty="0">
                <a:solidFill>
                  <a:srgbClr val="00882B"/>
                </a:solidFill>
                <a:latin typeface="DejaVu Sans"/>
                <a:cs typeface="DejaVu Sans"/>
              </a:rPr>
              <a:t>examined </a:t>
            </a:r>
            <a:r>
              <a:rPr sz="2400" spc="-300" dirty="0">
                <a:solidFill>
                  <a:srgbClr val="00882B"/>
                </a:solidFill>
                <a:latin typeface="DejaVu Sans"/>
                <a:cs typeface="DejaVu Sans"/>
              </a:rPr>
              <a:t>by </a:t>
            </a:r>
            <a:r>
              <a:rPr sz="2400" spc="-190" dirty="0">
                <a:solidFill>
                  <a:srgbClr val="00882B"/>
                </a:solidFill>
                <a:latin typeface="DejaVu Sans"/>
                <a:cs typeface="DejaVu Sans"/>
              </a:rPr>
              <a:t>Mikolov </a:t>
            </a:r>
            <a:r>
              <a:rPr sz="2400" spc="-210" dirty="0">
                <a:solidFill>
                  <a:srgbClr val="00882B"/>
                </a:solidFill>
                <a:latin typeface="DejaVu Sans"/>
                <a:cs typeface="DejaVu Sans"/>
              </a:rPr>
              <a:t>et </a:t>
            </a:r>
            <a:r>
              <a:rPr sz="2400" spc="-200" dirty="0">
                <a:solidFill>
                  <a:srgbClr val="00882B"/>
                </a:solidFill>
                <a:latin typeface="DejaVu Sans"/>
                <a:cs typeface="DejaVu Sans"/>
              </a:rPr>
              <a:t>al.</a:t>
            </a:r>
            <a:r>
              <a:rPr sz="2400" spc="-110" dirty="0">
                <a:solidFill>
                  <a:srgbClr val="00882B"/>
                </a:solidFill>
                <a:latin typeface="DejaVu Sans"/>
                <a:cs typeface="DejaVu Sans"/>
              </a:rPr>
              <a:t> </a:t>
            </a:r>
            <a:r>
              <a:rPr sz="2400" spc="-285" dirty="0">
                <a:solidFill>
                  <a:srgbClr val="00882B"/>
                </a:solidFill>
                <a:latin typeface="DejaVu Sans"/>
                <a:cs typeface="DejaVu Sans"/>
              </a:rPr>
              <a:t>(2014)</a:t>
            </a:r>
            <a:endParaRPr sz="24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41814" y="2096203"/>
            <a:ext cx="1442262" cy="556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7524" y="5328458"/>
            <a:ext cx="1314450" cy="301625"/>
          </a:xfrm>
          <a:custGeom>
            <a:avLst/>
            <a:gdLst/>
            <a:ahLst/>
            <a:cxnLst/>
            <a:rect l="l" t="t" r="r" b="b"/>
            <a:pathLst>
              <a:path w="1314450" h="301625">
                <a:moveTo>
                  <a:pt x="0" y="301501"/>
                </a:moveTo>
                <a:lnTo>
                  <a:pt x="131429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73797" y="5302680"/>
            <a:ext cx="83185" cy="74295"/>
          </a:xfrm>
          <a:custGeom>
            <a:avLst/>
            <a:gdLst/>
            <a:ahLst/>
            <a:cxnLst/>
            <a:rect l="l" t="t" r="r" b="b"/>
            <a:pathLst>
              <a:path w="83184" h="74295">
                <a:moveTo>
                  <a:pt x="0" y="0"/>
                </a:moveTo>
                <a:lnTo>
                  <a:pt x="17043" y="74269"/>
                </a:lnTo>
                <a:lnTo>
                  <a:pt x="82791" y="2009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02785"/>
              </p:ext>
            </p:extLst>
          </p:nvPr>
        </p:nvGraphicFramePr>
        <p:xfrm>
          <a:off x="1748929" y="3609066"/>
          <a:ext cx="3477258" cy="2299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534"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+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2650"/>
                        </a:lnSpc>
                      </a:pPr>
                      <a:r>
                        <a:rPr sz="2300" spc="-260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king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ts val="2650"/>
                        </a:lnSpc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0.30 0.70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-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37795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300" spc="-32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man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99695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0.20 0.20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996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865">
                <a:tc>
                  <a:txBody>
                    <a:bodyPr/>
                    <a:lstStyle/>
                    <a:p>
                      <a:pPr marR="146685" algn="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dirty="0">
                          <a:latin typeface="DejaVu Sans"/>
                          <a:cs typeface="DejaVu Sans"/>
                        </a:rPr>
                        <a:t>+</a:t>
                      </a:r>
                      <a:endParaRPr sz="1800">
                        <a:latin typeface="DejaVu Sans"/>
                        <a:cs typeface="DejaVu Sans"/>
                      </a:endParaRPr>
                    </a:p>
                  </a:txBody>
                  <a:tcPr marL="0" marR="0" marT="11430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300" spc="-28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woman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8128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0.60 0.30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8128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300" spc="-265" dirty="0">
                          <a:solidFill>
                            <a:srgbClr val="0365C0"/>
                          </a:solidFill>
                          <a:latin typeface="DejaVu Sans"/>
                          <a:cs typeface="DejaVu Sans"/>
                        </a:rPr>
                        <a:t>queen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1943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530"/>
                        </a:spcBef>
                      </a:pPr>
                      <a:r>
                        <a:rPr sz="2300" spc="-195" dirty="0">
                          <a:latin typeface="DejaVu Sans"/>
                          <a:cs typeface="DejaVu Sans"/>
                        </a:rPr>
                        <a:t>[ </a:t>
                      </a:r>
                      <a:r>
                        <a:rPr sz="2300" spc="-265" dirty="0">
                          <a:latin typeface="DejaVu Sans"/>
                          <a:cs typeface="DejaVu Sans"/>
                        </a:rPr>
                        <a:t>0.70 0.80</a:t>
                      </a:r>
                      <a:r>
                        <a:rPr sz="2300" spc="-215" dirty="0"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300" spc="-195" dirty="0">
                          <a:latin typeface="DejaVu Sans"/>
                          <a:cs typeface="DejaVu Sans"/>
                        </a:rPr>
                        <a:t>]</a:t>
                      </a:r>
                      <a:endParaRPr sz="2300">
                        <a:latin typeface="DejaVu Sans"/>
                        <a:cs typeface="DejaVu Sans"/>
                      </a:endParaRPr>
                    </a:p>
                  </a:txBody>
                  <a:tcPr marL="0" marR="0" marT="194310" marB="0"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356729" y="3571326"/>
            <a:ext cx="1914525" cy="55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080"/>
              </a:lnSpc>
              <a:spcBef>
                <a:spcPts val="100"/>
              </a:spcBef>
            </a:pPr>
            <a:r>
              <a:rPr spc="-204" dirty="0">
                <a:solidFill>
                  <a:srgbClr val="0365C0"/>
                </a:solidFill>
                <a:latin typeface="DejaVu Sans"/>
                <a:cs typeface="DejaVu Sans"/>
              </a:rPr>
              <a:t>que</a:t>
            </a:r>
            <a:r>
              <a:rPr spc="-220" dirty="0">
                <a:solidFill>
                  <a:srgbClr val="0365C0"/>
                </a:solidFill>
                <a:latin typeface="DejaVu Sans"/>
                <a:cs typeface="DejaVu Sans"/>
              </a:rPr>
              <a:t>e</a:t>
            </a:r>
            <a:r>
              <a:rPr spc="-200" dirty="0">
                <a:solidFill>
                  <a:srgbClr val="0365C0"/>
                </a:solidFill>
                <a:latin typeface="DejaVu Sans"/>
                <a:cs typeface="DejaVu Sans"/>
              </a:rPr>
              <a:t>n</a:t>
            </a:r>
            <a:endParaRPr>
              <a:latin typeface="DejaVu Sans"/>
              <a:cs typeface="DejaVu Sans"/>
            </a:endParaRPr>
          </a:p>
          <a:p>
            <a:pPr marL="12700">
              <a:lnSpc>
                <a:spcPts val="2080"/>
              </a:lnSpc>
            </a:pPr>
            <a:r>
              <a:rPr spc="-204" dirty="0">
                <a:solidFill>
                  <a:srgbClr val="0365C0"/>
                </a:solidFill>
                <a:latin typeface="DejaVu Sans"/>
                <a:cs typeface="DejaVu Sans"/>
              </a:rPr>
              <a:t>king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2301" y="2829723"/>
            <a:ext cx="240474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270" dirty="0">
                <a:solidFill>
                  <a:srgbClr val="0365C0"/>
                </a:solidFill>
                <a:latin typeface="DejaVu Sans"/>
                <a:cs typeface="DejaVu Sans"/>
              </a:rPr>
              <a:t>man:woman </a:t>
            </a:r>
            <a:r>
              <a:rPr sz="2200" spc="-155" dirty="0">
                <a:solidFill>
                  <a:srgbClr val="0365C0"/>
                </a:solidFill>
                <a:latin typeface="DejaVu Sans"/>
                <a:cs typeface="DejaVu Sans"/>
              </a:rPr>
              <a:t>::</a:t>
            </a:r>
            <a:r>
              <a:rPr sz="2200" spc="-210" dirty="0">
                <a:solidFill>
                  <a:srgbClr val="0365C0"/>
                </a:solidFill>
                <a:latin typeface="DejaVu Sans"/>
                <a:cs typeface="DejaVu Sans"/>
              </a:rPr>
              <a:t> </a:t>
            </a:r>
            <a:r>
              <a:rPr sz="2200" spc="-215" dirty="0">
                <a:solidFill>
                  <a:srgbClr val="0365C0"/>
                </a:solidFill>
                <a:latin typeface="DejaVu Sans"/>
                <a:cs typeface="DejaVu Sans"/>
              </a:rPr>
              <a:t>king:?</a:t>
            </a:r>
            <a:endParaRPr sz="22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92445" y="2121489"/>
            <a:ext cx="1339850" cy="358431"/>
          </a:xfrm>
          <a:prstGeom prst="rect">
            <a:avLst/>
          </a:prstGeom>
          <a:ln w="13678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55244">
              <a:spcBef>
                <a:spcPts val="635"/>
              </a:spcBef>
            </a:pPr>
            <a:r>
              <a:rPr spc="-190" dirty="0">
                <a:latin typeface="DejaVu Sans"/>
                <a:cs typeface="DejaVu Sans"/>
              </a:rPr>
              <a:t>a:b </a:t>
            </a:r>
            <a:r>
              <a:rPr spc="-125" dirty="0">
                <a:latin typeface="DejaVu Sans"/>
                <a:cs typeface="DejaVu Sans"/>
              </a:rPr>
              <a:t>::</a:t>
            </a:r>
            <a:r>
              <a:rPr spc="-170" dirty="0">
                <a:latin typeface="DejaVu Sans"/>
                <a:cs typeface="DejaVu Sans"/>
              </a:rPr>
              <a:t> </a:t>
            </a:r>
            <a:r>
              <a:rPr spc="-160" dirty="0">
                <a:latin typeface="DejaVu Sans"/>
                <a:cs typeface="DejaVu Sans"/>
              </a:rPr>
              <a:t>c:?</a:t>
            </a:r>
            <a:endParaRPr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41814" y="2096203"/>
            <a:ext cx="1442262" cy="556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8848" y="2150228"/>
            <a:ext cx="1047403" cy="436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6536" y="2343274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>
                <a:moveTo>
                  <a:pt x="0" y="0"/>
                </a:moveTo>
                <a:lnTo>
                  <a:pt x="74612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66460" y="228612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90161" y="2036480"/>
            <a:ext cx="3345895" cy="591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45873" y="1905000"/>
            <a:ext cx="3952697" cy="9268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99695" y="1932393"/>
            <a:ext cx="3845560" cy="822325"/>
          </a:xfrm>
          <a:custGeom>
            <a:avLst/>
            <a:gdLst/>
            <a:ahLst/>
            <a:cxnLst/>
            <a:rect l="l" t="t" r="r" b="b"/>
            <a:pathLst>
              <a:path w="3845559" h="822325">
                <a:moveTo>
                  <a:pt x="0" y="0"/>
                </a:moveTo>
                <a:lnTo>
                  <a:pt x="3845457" y="0"/>
                </a:lnTo>
                <a:lnTo>
                  <a:pt x="3845457" y="821714"/>
                </a:lnTo>
                <a:lnTo>
                  <a:pt x="0" y="821714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">
            <a:extLst>
              <a:ext uri="{FF2B5EF4-FFF2-40B4-BE49-F238E27FC236}">
                <a16:creationId xmlns:a16="http://schemas.microsoft.com/office/drawing/2014/main" id="{E5FE7FB7-A377-4C6C-8C85-D9A0ED021656}"/>
              </a:ext>
            </a:extLst>
          </p:cNvPr>
          <p:cNvSpPr txBox="1">
            <a:spLocks/>
          </p:cNvSpPr>
          <p:nvPr/>
        </p:nvSpPr>
        <p:spPr>
          <a:xfrm>
            <a:off x="3562783" y="133146"/>
            <a:ext cx="61696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SG" kern="0" spc="-155" dirty="0">
                <a:solidFill>
                  <a:srgbClr val="3A87FF"/>
                </a:solidFill>
              </a:rPr>
              <a:t>Word Analogies</a:t>
            </a:r>
            <a:endParaRPr lang="en-SG" kern="0" spc="-170" dirty="0">
              <a:solidFill>
                <a:srgbClr val="3A87FF"/>
              </a:solidFill>
            </a:endParaRP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DEDEEC9-CA2F-4840-B54A-312DA84DA35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06830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77871" y="278923"/>
            <a:ext cx="56362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</a:t>
            </a:r>
            <a:r>
              <a:rPr spc="-330" dirty="0">
                <a:solidFill>
                  <a:srgbClr val="3A87FF"/>
                </a:solidFill>
              </a:rPr>
              <a:t> </a:t>
            </a:r>
            <a:r>
              <a:rPr spc="-165" dirty="0">
                <a:solidFill>
                  <a:srgbClr val="3A87FF"/>
                </a:solidFill>
              </a:rPr>
              <a:t>Visualizations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981200" y="1247682"/>
            <a:ext cx="7984384" cy="5331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E5B2810-F1AC-41A2-9D39-C028D9B884D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4107350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8989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 </a:t>
            </a:r>
            <a:r>
              <a:rPr spc="-175" dirty="0">
                <a:solidFill>
                  <a:srgbClr val="3A87FF"/>
                </a:solidFill>
              </a:rPr>
              <a:t>Visualizations: </a:t>
            </a:r>
            <a:r>
              <a:rPr spc="-170" dirty="0">
                <a:solidFill>
                  <a:srgbClr val="3A87FF"/>
                </a:solidFill>
              </a:rPr>
              <a:t>Company </a:t>
            </a:r>
            <a:r>
              <a:rPr spc="-200" dirty="0">
                <a:solidFill>
                  <a:srgbClr val="3A87FF"/>
                </a:solidFill>
              </a:rPr>
              <a:t>-</a:t>
            </a:r>
            <a:r>
              <a:rPr spc="-520" dirty="0">
                <a:solidFill>
                  <a:srgbClr val="3A87FF"/>
                </a:solidFill>
              </a:rPr>
              <a:t> </a:t>
            </a:r>
            <a:r>
              <a:rPr spc="-210" dirty="0">
                <a:solidFill>
                  <a:srgbClr val="3A87FF"/>
                </a:solidFill>
              </a:rPr>
              <a:t>CEO</a:t>
            </a:r>
          </a:p>
        </p:txBody>
      </p:sp>
      <p:sp>
        <p:nvSpPr>
          <p:cNvPr id="3" name="object 3"/>
          <p:cNvSpPr/>
          <p:nvPr/>
        </p:nvSpPr>
        <p:spPr>
          <a:xfrm>
            <a:off x="1837335" y="1223213"/>
            <a:ext cx="8389315" cy="50251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751149-E048-4D2B-BD78-AB9B84B1FF4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92229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903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>
                <a:solidFill>
                  <a:srgbClr val="3A87FF"/>
                </a:solidFill>
              </a:rPr>
              <a:t>Glove </a:t>
            </a:r>
            <a:r>
              <a:rPr spc="-175" dirty="0">
                <a:solidFill>
                  <a:srgbClr val="3A87FF"/>
                </a:solidFill>
              </a:rPr>
              <a:t>Visualizations:</a:t>
            </a:r>
            <a:r>
              <a:rPr spc="-395" dirty="0">
                <a:solidFill>
                  <a:srgbClr val="3A87FF"/>
                </a:solidFill>
              </a:rPr>
              <a:t> </a:t>
            </a:r>
            <a:r>
              <a:rPr spc="-175" dirty="0">
                <a:solidFill>
                  <a:srgbClr val="3A87FF"/>
                </a:solidFill>
              </a:rPr>
              <a:t>Superlatives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0241" y="6302629"/>
            <a:ext cx="714184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4"/>
              </a:lnSpc>
              <a:tabLst>
                <a:tab pos="3713479" algn="l"/>
                <a:tab pos="6552565" algn="l"/>
              </a:tabLst>
            </a:pPr>
            <a:r>
              <a:rPr sz="2100" spc="-277" baseline="-7936" dirty="0">
                <a:latin typeface="DejaVu Sans"/>
                <a:cs typeface="DejaVu Sans"/>
              </a:rPr>
              <a:t>37	</a:t>
            </a:r>
            <a:r>
              <a:rPr sz="1400" spc="-145" dirty="0">
                <a:latin typeface="DejaVu Sans"/>
                <a:cs typeface="DejaVu Sans"/>
              </a:rPr>
              <a:t>Ri</a:t>
            </a:r>
            <a:r>
              <a:rPr sz="1400" spc="-180" dirty="0">
                <a:latin typeface="DejaVu Sans"/>
                <a:cs typeface="DejaVu Sans"/>
              </a:rPr>
              <a:t>c</a:t>
            </a:r>
            <a:r>
              <a:rPr sz="1400" spc="-155" dirty="0">
                <a:latin typeface="DejaVu Sans"/>
                <a:cs typeface="DejaVu Sans"/>
              </a:rPr>
              <a:t>h</a:t>
            </a:r>
            <a:r>
              <a:rPr sz="1400" spc="-165" dirty="0">
                <a:latin typeface="DejaVu Sans"/>
                <a:cs typeface="DejaVu Sans"/>
              </a:rPr>
              <a:t>a</a:t>
            </a:r>
            <a:r>
              <a:rPr sz="1400" spc="-120" dirty="0">
                <a:latin typeface="DejaVu Sans"/>
                <a:cs typeface="DejaVu Sans"/>
              </a:rPr>
              <a:t>r</a:t>
            </a:r>
            <a:r>
              <a:rPr sz="1400" spc="-155" dirty="0">
                <a:latin typeface="DejaVu Sans"/>
                <a:cs typeface="DejaVu Sans"/>
              </a:rPr>
              <a:t>d</a:t>
            </a:r>
            <a:r>
              <a:rPr sz="1400" spc="-130" dirty="0">
                <a:latin typeface="DejaVu Sans"/>
                <a:cs typeface="DejaVu Sans"/>
              </a:rPr>
              <a:t> </a:t>
            </a:r>
            <a:r>
              <a:rPr sz="1400" spc="-250" dirty="0">
                <a:latin typeface="DejaVu Sans"/>
                <a:cs typeface="DejaVu Sans"/>
              </a:rPr>
              <a:t>S</a:t>
            </a:r>
            <a:r>
              <a:rPr sz="1400" spc="-125" dirty="0">
                <a:latin typeface="DejaVu Sans"/>
                <a:cs typeface="DejaVu Sans"/>
              </a:rPr>
              <a:t>o</a:t>
            </a:r>
            <a:r>
              <a:rPr sz="1400" spc="-180" dirty="0">
                <a:latin typeface="DejaVu Sans"/>
                <a:cs typeface="DejaVu Sans"/>
              </a:rPr>
              <a:t>c</a:t>
            </a:r>
            <a:r>
              <a:rPr sz="1400" spc="-155" dirty="0">
                <a:latin typeface="DejaVu Sans"/>
                <a:cs typeface="DejaVu Sans"/>
              </a:rPr>
              <a:t>h</a:t>
            </a:r>
            <a:r>
              <a:rPr sz="1400" spc="-165" dirty="0">
                <a:latin typeface="DejaVu Sans"/>
                <a:cs typeface="DejaVu Sans"/>
              </a:rPr>
              <a:t>e</a:t>
            </a:r>
            <a:r>
              <a:rPr sz="1400" spc="-90" dirty="0">
                <a:latin typeface="DejaVu Sans"/>
                <a:cs typeface="DejaVu Sans"/>
              </a:rPr>
              <a:t>r</a:t>
            </a:r>
            <a:r>
              <a:rPr sz="1400" dirty="0">
                <a:latin typeface="DejaVu Sans"/>
                <a:cs typeface="DejaVu Sans"/>
              </a:rPr>
              <a:t>	</a:t>
            </a:r>
            <a:r>
              <a:rPr sz="2100" spc="-165" baseline="-7936" dirty="0">
                <a:latin typeface="DejaVu Sans"/>
                <a:cs typeface="DejaVu Sans"/>
              </a:rPr>
              <a:t>3/31/16</a:t>
            </a:r>
            <a:endParaRPr sz="2100" baseline="-7936">
              <a:latin typeface="DejaVu Sans"/>
              <a:cs typeface="DejaVu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37334" y="930441"/>
            <a:ext cx="8457590" cy="5775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5D242-402F-4D52-8C09-683FECB8AD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49474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1833" y="271318"/>
            <a:ext cx="670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175" dirty="0">
                <a:solidFill>
                  <a:srgbClr val="3A87FF"/>
                </a:solidFill>
              </a:rPr>
              <a:t>in</a:t>
            </a:r>
            <a:r>
              <a:rPr spc="-320" dirty="0">
                <a:solidFill>
                  <a:srgbClr val="3A87FF"/>
                </a:solidFill>
              </a:rPr>
              <a:t> </a:t>
            </a:r>
            <a:r>
              <a:rPr spc="-155" dirty="0">
                <a:solidFill>
                  <a:srgbClr val="3A87FF"/>
                </a:solidFill>
              </a:rPr>
              <a:t>Industry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3000" y="1065978"/>
            <a:ext cx="9601200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Search (written and spoken)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Online advertisement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Automated/assisted translation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Sentiment analysis for marketing or ﬁnance/trading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Speech recognition</a:t>
            </a:r>
            <a:endParaRPr lang="en-SG" sz="3200" dirty="0">
              <a:latin typeface="+mj-lt"/>
              <a:cs typeface="DejaVu Sans"/>
            </a:endParaRPr>
          </a:p>
          <a:p>
            <a:pPr marL="355600" indent="-342900">
              <a:lnSpc>
                <a:spcPct val="15000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+mj-lt"/>
                <a:cs typeface="DejaVu Sans"/>
              </a:rPr>
              <a:t>Automating customer support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37960-CA92-49C2-A254-F3D38CC3FE2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71025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070" y="228600"/>
            <a:ext cx="6245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5" dirty="0">
                <a:solidFill>
                  <a:srgbClr val="3A87FF"/>
                </a:solidFill>
              </a:rPr>
              <a:t>Why </a:t>
            </a:r>
            <a:r>
              <a:rPr spc="-140" dirty="0">
                <a:solidFill>
                  <a:srgbClr val="3A87FF"/>
                </a:solidFill>
              </a:rPr>
              <a:t>is </a:t>
            </a:r>
            <a:r>
              <a:rPr spc="-210" dirty="0">
                <a:solidFill>
                  <a:srgbClr val="3A87FF"/>
                </a:solidFill>
              </a:rPr>
              <a:t>NLP</a:t>
            </a:r>
            <a:r>
              <a:rPr spc="-545" dirty="0">
                <a:solidFill>
                  <a:srgbClr val="3A87FF"/>
                </a:solidFill>
              </a:rPr>
              <a:t> </a:t>
            </a:r>
            <a:r>
              <a:rPr spc="-125" dirty="0">
                <a:solidFill>
                  <a:srgbClr val="3A87FF"/>
                </a:solidFill>
              </a:rPr>
              <a:t>hard?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1" y="1125220"/>
            <a:ext cx="10591800" cy="343427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NLP is hard for two primary reasons: </a:t>
            </a:r>
          </a:p>
          <a:p>
            <a:pPr marL="812800" marR="5080" lvl="1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humans don’t always express intent through semantically accurate language</a:t>
            </a:r>
          </a:p>
          <a:p>
            <a:pPr marL="812800" marR="5080" lvl="1" indent="-342900">
              <a:lnSpc>
                <a:spcPct val="150000"/>
              </a:lnSpc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lang="en-SG" sz="3200" dirty="0">
                <a:latin typeface="+mj-lt"/>
                <a:cs typeface="DejaVu Sans"/>
              </a:rPr>
              <a:t>there are numerous ambiguities in language.</a:t>
            </a:r>
            <a:endParaRPr sz="40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endParaRPr sz="2400" dirty="0">
              <a:latin typeface="DejaVu Sans"/>
              <a:cs typeface="DejaVu San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6B82C-C32E-417A-A9E2-FFFEE81499E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60215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75591"/>
            <a:ext cx="92176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3A87FF"/>
                </a:solidFill>
              </a:rPr>
              <a:t>Deep </a:t>
            </a:r>
            <a:r>
              <a:rPr spc="-204" dirty="0">
                <a:solidFill>
                  <a:srgbClr val="3A87FF"/>
                </a:solidFill>
              </a:rPr>
              <a:t>Learning </a:t>
            </a:r>
            <a:r>
              <a:rPr spc="-285" dirty="0">
                <a:solidFill>
                  <a:srgbClr val="3A87FF"/>
                </a:solidFill>
              </a:rPr>
              <a:t>+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85" dirty="0">
                <a:solidFill>
                  <a:srgbClr val="3A87FF"/>
                </a:solidFill>
              </a:rPr>
              <a:t>= </a:t>
            </a:r>
            <a:r>
              <a:rPr spc="-165" dirty="0">
                <a:solidFill>
                  <a:srgbClr val="3A87FF"/>
                </a:solidFill>
              </a:rPr>
              <a:t>Deep</a:t>
            </a:r>
            <a:r>
              <a:rPr spc="-350" dirty="0">
                <a:solidFill>
                  <a:srgbClr val="3A87FF"/>
                </a:solidFill>
              </a:rPr>
              <a:t> </a:t>
            </a:r>
            <a:r>
              <a:rPr spc="-210" dirty="0">
                <a:solidFill>
                  <a:srgbClr val="3A87FF"/>
                </a:solidFill>
              </a:rPr>
              <a:t>NLP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400" y="1447800"/>
            <a:ext cx="10744200" cy="4753353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spcBef>
                <a:spcPts val="26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+mj-lt"/>
                <a:cs typeface="DejaVu Sans"/>
              </a:rPr>
              <a:t>Combine ideas and goals of NLP and use representation learning  and deep learning methods to solve them</a:t>
            </a:r>
          </a:p>
          <a:p>
            <a:pPr>
              <a:spcBef>
                <a:spcPts val="55"/>
              </a:spcBef>
              <a:buClr>
                <a:srgbClr val="CC0000"/>
              </a:buClr>
            </a:pPr>
            <a:endParaRPr sz="4400" dirty="0">
              <a:latin typeface="+mj-lt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3600" dirty="0">
                <a:latin typeface="+mj-lt"/>
                <a:cs typeface="DejaVu Sans"/>
              </a:rPr>
              <a:t>Several big improvements in recent years across diﬀerent NLP</a:t>
            </a:r>
          </a:p>
          <a:p>
            <a:pPr marL="698500" lvl="1" indent="-228600">
              <a:spcBef>
                <a:spcPts val="6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600" b="1" dirty="0">
                <a:latin typeface="+mj-lt"/>
                <a:cs typeface="Trebuchet MS"/>
              </a:rPr>
              <a:t>levels</a:t>
            </a:r>
            <a:r>
              <a:rPr sz="3600" dirty="0">
                <a:latin typeface="+mj-lt"/>
                <a:cs typeface="DejaVu Sans"/>
              </a:rPr>
              <a:t>: speech, morphology, syntax, semantics</a:t>
            </a:r>
          </a:p>
          <a:p>
            <a:pPr marL="698500" marR="501650" lvl="1" indent="-228600">
              <a:lnSpc>
                <a:spcPct val="101499"/>
              </a:lnSpc>
              <a:spcBef>
                <a:spcPts val="47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3600" b="1" dirty="0">
                <a:latin typeface="+mj-lt"/>
                <a:cs typeface="Trebuchet MS"/>
              </a:rPr>
              <a:t>applications</a:t>
            </a:r>
            <a:r>
              <a:rPr sz="3600" dirty="0">
                <a:latin typeface="+mj-lt"/>
                <a:cs typeface="DejaVu Sans"/>
              </a:rPr>
              <a:t>: machine translation, sentiment analysis and  question answering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EB477-FD00-4356-83B3-5EC173CEF53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13154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75591"/>
            <a:ext cx="112776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0" dirty="0">
                <a:solidFill>
                  <a:srgbClr val="3A87FF"/>
                </a:solidFill>
              </a:rPr>
              <a:t>Representations </a:t>
            </a:r>
            <a:r>
              <a:rPr spc="-145" dirty="0">
                <a:solidFill>
                  <a:srgbClr val="3A87FF"/>
                </a:solidFill>
              </a:rPr>
              <a:t>at </a:t>
            </a:r>
            <a:r>
              <a:rPr spc="-210" dirty="0">
                <a:solidFill>
                  <a:srgbClr val="3A87FF"/>
                </a:solidFill>
              </a:rPr>
              <a:t>NLP </a:t>
            </a:r>
            <a:r>
              <a:rPr spc="-235" dirty="0">
                <a:solidFill>
                  <a:srgbClr val="3A87FF"/>
                </a:solidFill>
              </a:rPr>
              <a:t>Levels:</a:t>
            </a:r>
            <a:r>
              <a:rPr spc="-465" dirty="0">
                <a:solidFill>
                  <a:srgbClr val="3A87FF"/>
                </a:solidFill>
              </a:rPr>
              <a:t> </a:t>
            </a:r>
            <a:r>
              <a:rPr spc="-90" dirty="0">
                <a:solidFill>
                  <a:srgbClr val="3A87FF"/>
                </a:solidFill>
              </a:rPr>
              <a:t>Morphology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2000" y="1784635"/>
            <a:ext cx="10134600" cy="7309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40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584065" algn="l"/>
                <a:tab pos="5498465" algn="l"/>
                <a:tab pos="6619875" algn="l"/>
              </a:tabLst>
            </a:pPr>
            <a:r>
              <a:rPr sz="2800" dirty="0">
                <a:latin typeface="+mj-lt"/>
                <a:cs typeface="DejaVu Sans"/>
              </a:rPr>
              <a:t>Traditional: Morphemes	</a:t>
            </a: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preﬁx</a:t>
            </a: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stem	suﬃx</a:t>
            </a:r>
          </a:p>
          <a:p>
            <a:pPr marL="4584700">
              <a:lnSpc>
                <a:spcPts val="2840"/>
              </a:lnSpc>
              <a:tabLst>
                <a:tab pos="5498465" algn="l"/>
                <a:tab pos="6668770" algn="l"/>
              </a:tabLst>
            </a:pPr>
            <a:r>
              <a:rPr lang="en-SG" sz="2800" dirty="0">
                <a:latin typeface="+mj-lt"/>
                <a:cs typeface="DejaVu Sans"/>
              </a:rPr>
              <a:t>	</a:t>
            </a:r>
            <a:r>
              <a:rPr sz="2800" dirty="0">
                <a:latin typeface="+mj-lt"/>
                <a:cs typeface="DejaVu Sans"/>
              </a:rPr>
              <a:t>un	</a:t>
            </a:r>
            <a:r>
              <a:rPr lang="en-SG" sz="2800" dirty="0">
                <a:latin typeface="+mj-lt"/>
                <a:cs typeface="DejaVu Sans"/>
              </a:rPr>
              <a:t>interest</a:t>
            </a:r>
            <a:r>
              <a:rPr sz="2800" dirty="0">
                <a:latin typeface="+mj-lt"/>
                <a:cs typeface="DejaVu Sans"/>
              </a:rPr>
              <a:t>	</a:t>
            </a:r>
            <a:r>
              <a:rPr sz="2800" dirty="0" err="1">
                <a:latin typeface="+mj-lt"/>
                <a:cs typeface="DejaVu Sans"/>
              </a:rPr>
              <a:t>ed</a:t>
            </a:r>
            <a:endParaRPr sz="2800" dirty="0">
              <a:latin typeface="+mj-lt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135" y="3170724"/>
            <a:ext cx="5013326" cy="2321148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355600" indent="-342900">
              <a:spcBef>
                <a:spcPts val="62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+mj-lt"/>
                <a:cs typeface="DejaVu Sans"/>
              </a:rPr>
              <a:t>D</a:t>
            </a:r>
            <a:r>
              <a:rPr lang="en-SG" sz="2800" dirty="0" err="1">
                <a:latin typeface="+mj-lt"/>
                <a:cs typeface="DejaVu Sans"/>
              </a:rPr>
              <a:t>eep</a:t>
            </a:r>
            <a:r>
              <a:rPr lang="en-SG" sz="2800" dirty="0">
                <a:latin typeface="+mj-lt"/>
                <a:cs typeface="DejaVu Sans"/>
              </a:rPr>
              <a:t> </a:t>
            </a:r>
            <a:r>
              <a:rPr sz="2800" dirty="0">
                <a:latin typeface="+mj-lt"/>
                <a:cs typeface="DejaVu Sans"/>
              </a:rPr>
              <a:t>L</a:t>
            </a:r>
            <a:r>
              <a:rPr lang="en-SG" sz="2800" dirty="0">
                <a:latin typeface="+mj-lt"/>
                <a:cs typeface="DejaVu Sans"/>
              </a:rPr>
              <a:t>earning</a:t>
            </a:r>
            <a:r>
              <a:rPr sz="2800" dirty="0">
                <a:latin typeface="+mj-lt"/>
                <a:cs typeface="DejaVu Sans"/>
              </a:rPr>
              <a:t>:</a:t>
            </a: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every morpheme is a vector</a:t>
            </a:r>
          </a:p>
          <a:p>
            <a:pPr marL="698500" marR="49530" lvl="1" indent="-228600">
              <a:lnSpc>
                <a:spcPts val="2820"/>
              </a:lnSpc>
              <a:spcBef>
                <a:spcPts val="76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a neural network combines  two vectors into one vector</a:t>
            </a:r>
          </a:p>
          <a:p>
            <a:pPr marL="698500" lvl="1" indent="-228600">
              <a:spcBef>
                <a:spcPts val="51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800" dirty="0">
                <a:latin typeface="+mj-lt"/>
                <a:cs typeface="DejaVu Sans"/>
              </a:rPr>
              <a:t>Thang et al. 2013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495308" y="5645716"/>
            <a:ext cx="61341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300" spc="-67" baseline="13888" dirty="0">
                <a:latin typeface="Trebuchet MS"/>
                <a:cs typeface="Trebuchet MS"/>
              </a:rPr>
              <a:t>u</a:t>
            </a:r>
            <a:r>
              <a:rPr sz="3300" spc="-60" baseline="13888" dirty="0">
                <a:latin typeface="Trebuchet MS"/>
                <a:cs typeface="Trebuchet MS"/>
              </a:rPr>
              <a:t>n</a:t>
            </a:r>
            <a:r>
              <a:rPr sz="1450" spc="-229" dirty="0">
                <a:latin typeface="Arial"/>
                <a:cs typeface="Arial"/>
              </a:rPr>
              <a:t>PRE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18745" y="5454802"/>
            <a:ext cx="135877" cy="135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8284" y="5454802"/>
            <a:ext cx="135864" cy="1357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80251" y="5454802"/>
            <a:ext cx="135851" cy="1357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62203" y="5454802"/>
            <a:ext cx="135864" cy="1357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48400" y="5399037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38" y="252101"/>
                </a:moveTo>
                <a:lnTo>
                  <a:pt x="36385" y="252101"/>
                </a:lnTo>
                <a:lnTo>
                  <a:pt x="43662" y="254532"/>
                </a:lnTo>
                <a:lnTo>
                  <a:pt x="46100" y="256941"/>
                </a:lnTo>
                <a:lnTo>
                  <a:pt x="764235" y="256941"/>
                </a:lnTo>
                <a:lnTo>
                  <a:pt x="766648" y="254532"/>
                </a:lnTo>
                <a:lnTo>
                  <a:pt x="773938" y="252101"/>
                </a:lnTo>
                <a:close/>
              </a:path>
              <a:path w="810895" h="257175">
                <a:moveTo>
                  <a:pt x="783628" y="247247"/>
                </a:moveTo>
                <a:lnTo>
                  <a:pt x="26682" y="247247"/>
                </a:lnTo>
                <a:lnTo>
                  <a:pt x="31546" y="252101"/>
                </a:lnTo>
                <a:lnTo>
                  <a:pt x="776351" y="252101"/>
                </a:lnTo>
                <a:lnTo>
                  <a:pt x="783628" y="247247"/>
                </a:lnTo>
                <a:close/>
              </a:path>
              <a:path w="810895" h="257175">
                <a:moveTo>
                  <a:pt x="793330" y="239974"/>
                </a:moveTo>
                <a:lnTo>
                  <a:pt x="16979" y="239974"/>
                </a:lnTo>
                <a:lnTo>
                  <a:pt x="16979" y="242408"/>
                </a:lnTo>
                <a:lnTo>
                  <a:pt x="21843" y="244835"/>
                </a:lnTo>
                <a:lnTo>
                  <a:pt x="24256" y="247247"/>
                </a:lnTo>
                <a:lnTo>
                  <a:pt x="786053" y="247247"/>
                </a:lnTo>
                <a:lnTo>
                  <a:pt x="786053" y="244835"/>
                </a:lnTo>
                <a:lnTo>
                  <a:pt x="793330" y="242408"/>
                </a:lnTo>
                <a:lnTo>
                  <a:pt x="793330" y="239974"/>
                </a:lnTo>
                <a:close/>
              </a:path>
              <a:path w="810895" h="257175">
                <a:moveTo>
                  <a:pt x="795769" y="16967"/>
                </a:moveTo>
                <a:lnTo>
                  <a:pt x="14541" y="16967"/>
                </a:lnTo>
                <a:lnTo>
                  <a:pt x="9702" y="21831"/>
                </a:lnTo>
                <a:lnTo>
                  <a:pt x="9702" y="24257"/>
                </a:lnTo>
                <a:lnTo>
                  <a:pt x="7264" y="26670"/>
                </a:lnTo>
                <a:lnTo>
                  <a:pt x="4864" y="31521"/>
                </a:lnTo>
                <a:lnTo>
                  <a:pt x="4864" y="33934"/>
                </a:lnTo>
                <a:lnTo>
                  <a:pt x="2425" y="36360"/>
                </a:lnTo>
                <a:lnTo>
                  <a:pt x="2425" y="41224"/>
                </a:lnTo>
                <a:lnTo>
                  <a:pt x="0" y="43637"/>
                </a:lnTo>
                <a:lnTo>
                  <a:pt x="0" y="213311"/>
                </a:lnTo>
                <a:lnTo>
                  <a:pt x="2425" y="213311"/>
                </a:lnTo>
                <a:lnTo>
                  <a:pt x="2425" y="220577"/>
                </a:lnTo>
                <a:lnTo>
                  <a:pt x="4864" y="220577"/>
                </a:lnTo>
                <a:lnTo>
                  <a:pt x="4864" y="223012"/>
                </a:lnTo>
                <a:lnTo>
                  <a:pt x="7264" y="230277"/>
                </a:lnTo>
                <a:lnTo>
                  <a:pt x="9702" y="230277"/>
                </a:lnTo>
                <a:lnTo>
                  <a:pt x="9702" y="232709"/>
                </a:lnTo>
                <a:lnTo>
                  <a:pt x="14541" y="239974"/>
                </a:lnTo>
                <a:lnTo>
                  <a:pt x="795769" y="239974"/>
                </a:lnTo>
                <a:lnTo>
                  <a:pt x="798194" y="232709"/>
                </a:lnTo>
                <a:lnTo>
                  <a:pt x="800620" y="232709"/>
                </a:lnTo>
                <a:lnTo>
                  <a:pt x="800620" y="230277"/>
                </a:lnTo>
                <a:lnTo>
                  <a:pt x="805472" y="223012"/>
                </a:lnTo>
                <a:lnTo>
                  <a:pt x="805472" y="220577"/>
                </a:lnTo>
                <a:lnTo>
                  <a:pt x="807087" y="215739"/>
                </a:lnTo>
                <a:lnTo>
                  <a:pt x="48526" y="215739"/>
                </a:lnTo>
                <a:lnTo>
                  <a:pt x="43607" y="210852"/>
                </a:lnTo>
                <a:lnTo>
                  <a:pt x="41249" y="208473"/>
                </a:lnTo>
                <a:lnTo>
                  <a:pt x="38823" y="201207"/>
                </a:lnTo>
                <a:lnTo>
                  <a:pt x="41249" y="201207"/>
                </a:lnTo>
                <a:lnTo>
                  <a:pt x="41249" y="53327"/>
                </a:lnTo>
                <a:lnTo>
                  <a:pt x="38823" y="53327"/>
                </a:lnTo>
                <a:lnTo>
                  <a:pt x="43662" y="43637"/>
                </a:lnTo>
                <a:lnTo>
                  <a:pt x="46100" y="43637"/>
                </a:lnTo>
                <a:lnTo>
                  <a:pt x="50939" y="38798"/>
                </a:lnTo>
                <a:lnTo>
                  <a:pt x="806688" y="38798"/>
                </a:lnTo>
                <a:lnTo>
                  <a:pt x="805472" y="36360"/>
                </a:lnTo>
                <a:lnTo>
                  <a:pt x="805472" y="31521"/>
                </a:lnTo>
                <a:lnTo>
                  <a:pt x="800620" y="26670"/>
                </a:lnTo>
                <a:lnTo>
                  <a:pt x="800620" y="24257"/>
                </a:lnTo>
                <a:lnTo>
                  <a:pt x="798194" y="21831"/>
                </a:lnTo>
                <a:lnTo>
                  <a:pt x="795769" y="16967"/>
                </a:lnTo>
                <a:close/>
              </a:path>
              <a:path w="810895" h="257175">
                <a:moveTo>
                  <a:pt x="46100" y="213311"/>
                </a:moveTo>
                <a:lnTo>
                  <a:pt x="48526" y="215739"/>
                </a:lnTo>
                <a:lnTo>
                  <a:pt x="50939" y="215739"/>
                </a:lnTo>
                <a:lnTo>
                  <a:pt x="46100" y="213311"/>
                </a:lnTo>
                <a:close/>
              </a:path>
              <a:path w="810895" h="257175">
                <a:moveTo>
                  <a:pt x="48526" y="213311"/>
                </a:moveTo>
                <a:lnTo>
                  <a:pt x="50939" y="215739"/>
                </a:lnTo>
                <a:lnTo>
                  <a:pt x="55803" y="215739"/>
                </a:lnTo>
                <a:lnTo>
                  <a:pt x="48526" y="213311"/>
                </a:lnTo>
                <a:close/>
              </a:path>
              <a:path w="810895" h="257175">
                <a:moveTo>
                  <a:pt x="761809" y="213311"/>
                </a:moveTo>
                <a:lnTo>
                  <a:pt x="754532" y="215739"/>
                </a:lnTo>
                <a:lnTo>
                  <a:pt x="759371" y="215739"/>
                </a:lnTo>
                <a:lnTo>
                  <a:pt x="761809" y="213311"/>
                </a:lnTo>
                <a:close/>
              </a:path>
              <a:path w="810895" h="257175">
                <a:moveTo>
                  <a:pt x="764235" y="213311"/>
                </a:moveTo>
                <a:lnTo>
                  <a:pt x="759371" y="215739"/>
                </a:lnTo>
                <a:lnTo>
                  <a:pt x="761809" y="215739"/>
                </a:lnTo>
                <a:lnTo>
                  <a:pt x="764235" y="213311"/>
                </a:lnTo>
                <a:close/>
              </a:path>
              <a:path w="810895" h="257175">
                <a:moveTo>
                  <a:pt x="810310" y="208473"/>
                </a:moveTo>
                <a:lnTo>
                  <a:pt x="769073" y="208473"/>
                </a:lnTo>
                <a:lnTo>
                  <a:pt x="761809" y="215739"/>
                </a:lnTo>
                <a:lnTo>
                  <a:pt x="807087" y="215739"/>
                </a:lnTo>
                <a:lnTo>
                  <a:pt x="807897" y="213311"/>
                </a:lnTo>
                <a:lnTo>
                  <a:pt x="810310" y="210907"/>
                </a:lnTo>
                <a:lnTo>
                  <a:pt x="810310" y="208473"/>
                </a:lnTo>
                <a:close/>
              </a:path>
              <a:path w="810895" h="257175">
                <a:moveTo>
                  <a:pt x="43635" y="210852"/>
                </a:moveTo>
                <a:lnTo>
                  <a:pt x="46100" y="213311"/>
                </a:lnTo>
                <a:lnTo>
                  <a:pt x="43635" y="210852"/>
                </a:lnTo>
                <a:close/>
              </a:path>
              <a:path w="810895" h="257175">
                <a:moveTo>
                  <a:pt x="41249" y="208473"/>
                </a:moveTo>
                <a:lnTo>
                  <a:pt x="43662" y="210907"/>
                </a:lnTo>
                <a:lnTo>
                  <a:pt x="41249" y="208473"/>
                </a:lnTo>
                <a:close/>
              </a:path>
              <a:path w="810895" h="257175">
                <a:moveTo>
                  <a:pt x="767861" y="47282"/>
                </a:moveTo>
                <a:lnTo>
                  <a:pt x="769073" y="50927"/>
                </a:lnTo>
                <a:lnTo>
                  <a:pt x="769073" y="206046"/>
                </a:lnTo>
                <a:lnTo>
                  <a:pt x="766657" y="210889"/>
                </a:lnTo>
                <a:lnTo>
                  <a:pt x="769073" y="208473"/>
                </a:lnTo>
                <a:lnTo>
                  <a:pt x="810310" y="208473"/>
                </a:lnTo>
                <a:lnTo>
                  <a:pt x="810310" y="48501"/>
                </a:lnTo>
                <a:lnTo>
                  <a:pt x="769073" y="48501"/>
                </a:lnTo>
                <a:lnTo>
                  <a:pt x="767861" y="47282"/>
                </a:lnTo>
                <a:close/>
              </a:path>
              <a:path w="810895" h="257175">
                <a:moveTo>
                  <a:pt x="41249" y="206046"/>
                </a:moveTo>
                <a:lnTo>
                  <a:pt x="41249" y="208473"/>
                </a:lnTo>
                <a:lnTo>
                  <a:pt x="43635" y="210852"/>
                </a:lnTo>
                <a:lnTo>
                  <a:pt x="41249" y="206046"/>
                </a:lnTo>
                <a:close/>
              </a:path>
              <a:path w="810895" h="257175">
                <a:moveTo>
                  <a:pt x="769073" y="201207"/>
                </a:moveTo>
                <a:lnTo>
                  <a:pt x="766648" y="208473"/>
                </a:lnTo>
                <a:lnTo>
                  <a:pt x="769073" y="206046"/>
                </a:lnTo>
                <a:lnTo>
                  <a:pt x="769073" y="201207"/>
                </a:lnTo>
                <a:close/>
              </a:path>
              <a:path w="810895" h="257175">
                <a:moveTo>
                  <a:pt x="41249" y="201207"/>
                </a:moveTo>
                <a:lnTo>
                  <a:pt x="38823" y="201207"/>
                </a:lnTo>
                <a:lnTo>
                  <a:pt x="41249" y="206046"/>
                </a:lnTo>
                <a:lnTo>
                  <a:pt x="41249" y="201207"/>
                </a:lnTo>
                <a:close/>
              </a:path>
              <a:path w="810895" h="257175">
                <a:moveTo>
                  <a:pt x="41249" y="50927"/>
                </a:moveTo>
                <a:lnTo>
                  <a:pt x="38823" y="53327"/>
                </a:lnTo>
                <a:lnTo>
                  <a:pt x="41249" y="53327"/>
                </a:lnTo>
                <a:lnTo>
                  <a:pt x="41249" y="50927"/>
                </a:lnTo>
                <a:close/>
              </a:path>
              <a:path w="810895" h="257175">
                <a:moveTo>
                  <a:pt x="766648" y="48501"/>
                </a:moveTo>
                <a:lnTo>
                  <a:pt x="769073" y="53327"/>
                </a:lnTo>
                <a:lnTo>
                  <a:pt x="769073" y="50927"/>
                </a:lnTo>
                <a:lnTo>
                  <a:pt x="766648" y="48501"/>
                </a:lnTo>
                <a:close/>
              </a:path>
              <a:path w="810895" h="257175">
                <a:moveTo>
                  <a:pt x="42451" y="47296"/>
                </a:moveTo>
                <a:lnTo>
                  <a:pt x="41249" y="48501"/>
                </a:lnTo>
                <a:lnTo>
                  <a:pt x="41249" y="50927"/>
                </a:lnTo>
                <a:lnTo>
                  <a:pt x="42451" y="47296"/>
                </a:lnTo>
                <a:close/>
              </a:path>
              <a:path w="810895" h="257175">
                <a:moveTo>
                  <a:pt x="43662" y="43637"/>
                </a:moveTo>
                <a:lnTo>
                  <a:pt x="41249" y="48501"/>
                </a:lnTo>
                <a:lnTo>
                  <a:pt x="42456" y="47282"/>
                </a:lnTo>
                <a:lnTo>
                  <a:pt x="43662" y="43637"/>
                </a:lnTo>
                <a:close/>
              </a:path>
              <a:path w="810895" h="257175">
                <a:moveTo>
                  <a:pt x="766648" y="43637"/>
                </a:moveTo>
                <a:lnTo>
                  <a:pt x="767875" y="47296"/>
                </a:lnTo>
                <a:lnTo>
                  <a:pt x="769073" y="48501"/>
                </a:lnTo>
                <a:lnTo>
                  <a:pt x="766648" y="43637"/>
                </a:lnTo>
                <a:close/>
              </a:path>
              <a:path w="810895" h="257175">
                <a:moveTo>
                  <a:pt x="810310" y="43637"/>
                </a:moveTo>
                <a:lnTo>
                  <a:pt x="766648" y="43637"/>
                </a:lnTo>
                <a:lnTo>
                  <a:pt x="769073" y="48501"/>
                </a:lnTo>
                <a:lnTo>
                  <a:pt x="810310" y="48501"/>
                </a:lnTo>
                <a:lnTo>
                  <a:pt x="810310" y="43637"/>
                </a:lnTo>
                <a:close/>
              </a:path>
              <a:path w="810895" h="257175">
                <a:moveTo>
                  <a:pt x="46100" y="43637"/>
                </a:moveTo>
                <a:lnTo>
                  <a:pt x="43661" y="43641"/>
                </a:lnTo>
                <a:lnTo>
                  <a:pt x="42451" y="47296"/>
                </a:lnTo>
                <a:lnTo>
                  <a:pt x="43681" y="46062"/>
                </a:lnTo>
                <a:lnTo>
                  <a:pt x="46100" y="43637"/>
                </a:lnTo>
                <a:close/>
              </a:path>
              <a:path w="810895" h="257175">
                <a:moveTo>
                  <a:pt x="806688" y="38798"/>
                </a:moveTo>
                <a:lnTo>
                  <a:pt x="759371" y="38798"/>
                </a:lnTo>
                <a:lnTo>
                  <a:pt x="764239" y="43641"/>
                </a:lnTo>
                <a:lnTo>
                  <a:pt x="767861" y="47282"/>
                </a:lnTo>
                <a:lnTo>
                  <a:pt x="766648" y="43637"/>
                </a:lnTo>
                <a:lnTo>
                  <a:pt x="807897" y="43637"/>
                </a:lnTo>
                <a:lnTo>
                  <a:pt x="807897" y="41224"/>
                </a:lnTo>
                <a:lnTo>
                  <a:pt x="806688" y="38798"/>
                </a:lnTo>
                <a:close/>
              </a:path>
              <a:path w="810895" h="257175">
                <a:moveTo>
                  <a:pt x="46096" y="43641"/>
                </a:moveTo>
                <a:lnTo>
                  <a:pt x="43662" y="46062"/>
                </a:lnTo>
                <a:lnTo>
                  <a:pt x="46096" y="43641"/>
                </a:lnTo>
                <a:close/>
              </a:path>
              <a:path w="810895" h="257175">
                <a:moveTo>
                  <a:pt x="55803" y="38798"/>
                </a:moveTo>
                <a:lnTo>
                  <a:pt x="50939" y="38798"/>
                </a:lnTo>
                <a:lnTo>
                  <a:pt x="48526" y="41224"/>
                </a:lnTo>
                <a:lnTo>
                  <a:pt x="55803" y="38798"/>
                </a:lnTo>
                <a:close/>
              </a:path>
              <a:path w="810895" h="257175">
                <a:moveTo>
                  <a:pt x="58229" y="38798"/>
                </a:moveTo>
                <a:lnTo>
                  <a:pt x="55803" y="38798"/>
                </a:lnTo>
                <a:lnTo>
                  <a:pt x="50939" y="41224"/>
                </a:lnTo>
                <a:lnTo>
                  <a:pt x="58229" y="38798"/>
                </a:lnTo>
                <a:close/>
              </a:path>
              <a:path w="810895" h="257175">
                <a:moveTo>
                  <a:pt x="759371" y="38798"/>
                </a:moveTo>
                <a:lnTo>
                  <a:pt x="754532" y="38798"/>
                </a:lnTo>
                <a:lnTo>
                  <a:pt x="761809" y="41224"/>
                </a:lnTo>
                <a:lnTo>
                  <a:pt x="759371" y="38798"/>
                </a:lnTo>
                <a:close/>
              </a:path>
              <a:path w="810895" h="257175">
                <a:moveTo>
                  <a:pt x="766648" y="0"/>
                </a:moveTo>
                <a:lnTo>
                  <a:pt x="43662" y="0"/>
                </a:lnTo>
                <a:lnTo>
                  <a:pt x="36385" y="2438"/>
                </a:lnTo>
                <a:lnTo>
                  <a:pt x="33959" y="2438"/>
                </a:lnTo>
                <a:lnTo>
                  <a:pt x="33959" y="4864"/>
                </a:lnTo>
                <a:lnTo>
                  <a:pt x="31546" y="4864"/>
                </a:lnTo>
                <a:lnTo>
                  <a:pt x="26682" y="7277"/>
                </a:lnTo>
                <a:lnTo>
                  <a:pt x="24256" y="7277"/>
                </a:lnTo>
                <a:lnTo>
                  <a:pt x="24256" y="9702"/>
                </a:lnTo>
                <a:lnTo>
                  <a:pt x="21843" y="9702"/>
                </a:lnTo>
                <a:lnTo>
                  <a:pt x="16979" y="14566"/>
                </a:lnTo>
                <a:lnTo>
                  <a:pt x="16979" y="16967"/>
                </a:lnTo>
                <a:lnTo>
                  <a:pt x="793330" y="16967"/>
                </a:lnTo>
                <a:lnTo>
                  <a:pt x="793330" y="14566"/>
                </a:lnTo>
                <a:lnTo>
                  <a:pt x="786053" y="9702"/>
                </a:lnTo>
                <a:lnTo>
                  <a:pt x="783628" y="7277"/>
                </a:lnTo>
                <a:lnTo>
                  <a:pt x="776351" y="4864"/>
                </a:lnTo>
                <a:lnTo>
                  <a:pt x="773938" y="2438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80304" y="5577845"/>
            <a:ext cx="14541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-90" dirty="0">
                <a:latin typeface="Trebuchet MS"/>
                <a:cs typeface="Trebuchet MS"/>
              </a:rPr>
              <a:t>f</a:t>
            </a:r>
            <a:r>
              <a:rPr sz="2200" spc="-75" dirty="0">
                <a:latin typeface="Trebuchet MS"/>
                <a:cs typeface="Trebuchet MS"/>
              </a:rPr>
              <a:t>or</a:t>
            </a:r>
            <a:r>
              <a:rPr sz="2200" spc="-135" dirty="0">
                <a:latin typeface="Trebuchet MS"/>
                <a:cs typeface="Trebuchet MS"/>
              </a:rPr>
              <a:t>t</a:t>
            </a:r>
            <a:r>
              <a:rPr sz="2200" spc="-45" dirty="0">
                <a:latin typeface="Trebuchet MS"/>
                <a:cs typeface="Trebuchet MS"/>
              </a:rPr>
              <a:t>un</a:t>
            </a:r>
            <a:r>
              <a:rPr sz="2200" spc="-110" dirty="0">
                <a:latin typeface="Trebuchet MS"/>
                <a:cs typeface="Trebuchet MS"/>
              </a:rPr>
              <a:t>a</a:t>
            </a:r>
            <a:r>
              <a:rPr sz="2200" spc="-155" dirty="0">
                <a:latin typeface="Trebuchet MS"/>
                <a:cs typeface="Trebuchet MS"/>
              </a:rPr>
              <a:t>t</a:t>
            </a:r>
            <a:r>
              <a:rPr sz="2200" spc="-95" dirty="0">
                <a:latin typeface="Trebuchet MS"/>
                <a:cs typeface="Trebuchet MS"/>
              </a:rPr>
              <a:t>e</a:t>
            </a:r>
            <a:r>
              <a:rPr sz="2175" spc="-382" baseline="-21072" dirty="0">
                <a:latin typeface="Arial"/>
                <a:cs typeface="Arial"/>
              </a:rPr>
              <a:t>S</a:t>
            </a:r>
            <a:r>
              <a:rPr sz="2175" spc="-322" baseline="-21072" dirty="0">
                <a:latin typeface="Arial"/>
                <a:cs typeface="Arial"/>
              </a:rPr>
              <a:t>T</a:t>
            </a:r>
            <a:r>
              <a:rPr sz="2175" spc="104" baseline="-21072" dirty="0">
                <a:latin typeface="Arial"/>
                <a:cs typeface="Arial"/>
              </a:rPr>
              <a:t>M</a:t>
            </a:r>
            <a:endParaRPr sz="2175" baseline="-21072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77378" y="5454802"/>
            <a:ext cx="135864" cy="1357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59345" y="5454802"/>
            <a:ext cx="135851" cy="1357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38857" y="5454802"/>
            <a:ext cx="135864" cy="1357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0823" y="5454802"/>
            <a:ext cx="135864" cy="1357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7020" y="5399037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25" y="252101"/>
                </a:moveTo>
                <a:lnTo>
                  <a:pt x="36398" y="252101"/>
                </a:lnTo>
                <a:lnTo>
                  <a:pt x="43675" y="254532"/>
                </a:lnTo>
                <a:lnTo>
                  <a:pt x="46100" y="256941"/>
                </a:lnTo>
                <a:lnTo>
                  <a:pt x="764222" y="256941"/>
                </a:lnTo>
                <a:lnTo>
                  <a:pt x="766660" y="254532"/>
                </a:lnTo>
                <a:lnTo>
                  <a:pt x="773925" y="252101"/>
                </a:lnTo>
                <a:close/>
              </a:path>
              <a:path w="810895" h="257175">
                <a:moveTo>
                  <a:pt x="783640" y="247247"/>
                </a:moveTo>
                <a:lnTo>
                  <a:pt x="26695" y="247247"/>
                </a:lnTo>
                <a:lnTo>
                  <a:pt x="33959" y="252101"/>
                </a:lnTo>
                <a:lnTo>
                  <a:pt x="778789" y="252101"/>
                </a:lnTo>
                <a:lnTo>
                  <a:pt x="783640" y="247247"/>
                </a:lnTo>
                <a:close/>
              </a:path>
              <a:path w="810895" h="257175">
                <a:moveTo>
                  <a:pt x="793343" y="239974"/>
                </a:moveTo>
                <a:lnTo>
                  <a:pt x="16992" y="239974"/>
                </a:lnTo>
                <a:lnTo>
                  <a:pt x="19418" y="242408"/>
                </a:lnTo>
                <a:lnTo>
                  <a:pt x="24256" y="244835"/>
                </a:lnTo>
                <a:lnTo>
                  <a:pt x="24256" y="247247"/>
                </a:lnTo>
                <a:lnTo>
                  <a:pt x="786066" y="247247"/>
                </a:lnTo>
                <a:lnTo>
                  <a:pt x="788479" y="244835"/>
                </a:lnTo>
                <a:lnTo>
                  <a:pt x="793343" y="242408"/>
                </a:lnTo>
                <a:lnTo>
                  <a:pt x="793343" y="239974"/>
                </a:lnTo>
                <a:close/>
              </a:path>
              <a:path w="810895" h="257175">
                <a:moveTo>
                  <a:pt x="766660" y="0"/>
                </a:moveTo>
                <a:lnTo>
                  <a:pt x="43675" y="0"/>
                </a:lnTo>
                <a:lnTo>
                  <a:pt x="36398" y="2438"/>
                </a:lnTo>
                <a:lnTo>
                  <a:pt x="33959" y="4864"/>
                </a:lnTo>
                <a:lnTo>
                  <a:pt x="26695" y="7277"/>
                </a:lnTo>
                <a:lnTo>
                  <a:pt x="19418" y="14566"/>
                </a:lnTo>
                <a:lnTo>
                  <a:pt x="16992" y="14566"/>
                </a:lnTo>
                <a:lnTo>
                  <a:pt x="16992" y="16967"/>
                </a:lnTo>
                <a:lnTo>
                  <a:pt x="14554" y="16967"/>
                </a:lnTo>
                <a:lnTo>
                  <a:pt x="12141" y="21831"/>
                </a:lnTo>
                <a:lnTo>
                  <a:pt x="9715" y="24257"/>
                </a:lnTo>
                <a:lnTo>
                  <a:pt x="9715" y="26670"/>
                </a:lnTo>
                <a:lnTo>
                  <a:pt x="4851" y="31521"/>
                </a:lnTo>
                <a:lnTo>
                  <a:pt x="4851" y="36360"/>
                </a:lnTo>
                <a:lnTo>
                  <a:pt x="2438" y="41224"/>
                </a:lnTo>
                <a:lnTo>
                  <a:pt x="2432" y="43643"/>
                </a:lnTo>
                <a:lnTo>
                  <a:pt x="0" y="46062"/>
                </a:lnTo>
                <a:lnTo>
                  <a:pt x="0" y="210907"/>
                </a:lnTo>
                <a:lnTo>
                  <a:pt x="2438" y="210907"/>
                </a:lnTo>
                <a:lnTo>
                  <a:pt x="2438" y="213311"/>
                </a:lnTo>
                <a:lnTo>
                  <a:pt x="4851" y="220577"/>
                </a:lnTo>
                <a:lnTo>
                  <a:pt x="4851" y="223012"/>
                </a:lnTo>
                <a:lnTo>
                  <a:pt x="9715" y="230277"/>
                </a:lnTo>
                <a:lnTo>
                  <a:pt x="9715" y="232709"/>
                </a:lnTo>
                <a:lnTo>
                  <a:pt x="12141" y="232709"/>
                </a:lnTo>
                <a:lnTo>
                  <a:pt x="14554" y="239974"/>
                </a:lnTo>
                <a:lnTo>
                  <a:pt x="795781" y="239974"/>
                </a:lnTo>
                <a:lnTo>
                  <a:pt x="800620" y="232709"/>
                </a:lnTo>
                <a:lnTo>
                  <a:pt x="800620" y="230277"/>
                </a:lnTo>
                <a:lnTo>
                  <a:pt x="803046" y="230277"/>
                </a:lnTo>
                <a:lnTo>
                  <a:pt x="805472" y="223012"/>
                </a:lnTo>
                <a:lnTo>
                  <a:pt x="805472" y="220577"/>
                </a:lnTo>
                <a:lnTo>
                  <a:pt x="807897" y="220577"/>
                </a:lnTo>
                <a:lnTo>
                  <a:pt x="807897" y="215739"/>
                </a:lnTo>
                <a:lnTo>
                  <a:pt x="48513" y="215739"/>
                </a:lnTo>
                <a:lnTo>
                  <a:pt x="41249" y="208473"/>
                </a:lnTo>
                <a:lnTo>
                  <a:pt x="42460" y="208473"/>
                </a:lnTo>
                <a:lnTo>
                  <a:pt x="41249" y="206046"/>
                </a:lnTo>
                <a:lnTo>
                  <a:pt x="41249" y="50927"/>
                </a:lnTo>
                <a:lnTo>
                  <a:pt x="42056" y="48501"/>
                </a:lnTo>
                <a:lnTo>
                  <a:pt x="41249" y="48501"/>
                </a:lnTo>
                <a:lnTo>
                  <a:pt x="43675" y="43637"/>
                </a:lnTo>
                <a:lnTo>
                  <a:pt x="46101" y="43637"/>
                </a:lnTo>
                <a:lnTo>
                  <a:pt x="48513" y="41224"/>
                </a:lnTo>
                <a:lnTo>
                  <a:pt x="53378" y="38798"/>
                </a:lnTo>
                <a:lnTo>
                  <a:pt x="807897" y="38798"/>
                </a:lnTo>
                <a:lnTo>
                  <a:pt x="807897" y="36360"/>
                </a:lnTo>
                <a:lnTo>
                  <a:pt x="805472" y="33934"/>
                </a:lnTo>
                <a:lnTo>
                  <a:pt x="805472" y="31521"/>
                </a:lnTo>
                <a:lnTo>
                  <a:pt x="803046" y="26670"/>
                </a:lnTo>
                <a:lnTo>
                  <a:pt x="800620" y="24257"/>
                </a:lnTo>
                <a:lnTo>
                  <a:pt x="800620" y="21831"/>
                </a:lnTo>
                <a:lnTo>
                  <a:pt x="795781" y="16967"/>
                </a:lnTo>
                <a:lnTo>
                  <a:pt x="793343" y="14566"/>
                </a:lnTo>
                <a:lnTo>
                  <a:pt x="788479" y="9702"/>
                </a:lnTo>
                <a:lnTo>
                  <a:pt x="786066" y="9702"/>
                </a:lnTo>
                <a:lnTo>
                  <a:pt x="786066" y="7277"/>
                </a:lnTo>
                <a:lnTo>
                  <a:pt x="783640" y="7277"/>
                </a:lnTo>
                <a:lnTo>
                  <a:pt x="778789" y="4864"/>
                </a:lnTo>
                <a:lnTo>
                  <a:pt x="776363" y="4864"/>
                </a:lnTo>
                <a:lnTo>
                  <a:pt x="776363" y="2438"/>
                </a:lnTo>
                <a:lnTo>
                  <a:pt x="773925" y="2438"/>
                </a:lnTo>
                <a:lnTo>
                  <a:pt x="766660" y="0"/>
                </a:lnTo>
                <a:close/>
              </a:path>
              <a:path w="810895" h="257175">
                <a:moveTo>
                  <a:pt x="46100" y="213311"/>
                </a:moveTo>
                <a:lnTo>
                  <a:pt x="48513" y="215739"/>
                </a:lnTo>
                <a:lnTo>
                  <a:pt x="53378" y="215739"/>
                </a:lnTo>
                <a:lnTo>
                  <a:pt x="46100" y="213311"/>
                </a:lnTo>
                <a:close/>
              </a:path>
              <a:path w="810895" h="257175">
                <a:moveTo>
                  <a:pt x="48513" y="213311"/>
                </a:moveTo>
                <a:lnTo>
                  <a:pt x="53378" y="215739"/>
                </a:lnTo>
                <a:lnTo>
                  <a:pt x="55803" y="215739"/>
                </a:lnTo>
                <a:lnTo>
                  <a:pt x="48513" y="213311"/>
                </a:lnTo>
                <a:close/>
              </a:path>
              <a:path w="810895" h="257175">
                <a:moveTo>
                  <a:pt x="761796" y="213311"/>
                </a:moveTo>
                <a:lnTo>
                  <a:pt x="754519" y="215739"/>
                </a:lnTo>
                <a:lnTo>
                  <a:pt x="759383" y="215739"/>
                </a:lnTo>
                <a:lnTo>
                  <a:pt x="761796" y="213311"/>
                </a:lnTo>
                <a:close/>
              </a:path>
              <a:path w="810895" h="257175">
                <a:moveTo>
                  <a:pt x="764222" y="213311"/>
                </a:moveTo>
                <a:lnTo>
                  <a:pt x="759383" y="215739"/>
                </a:lnTo>
                <a:lnTo>
                  <a:pt x="761796" y="215739"/>
                </a:lnTo>
                <a:lnTo>
                  <a:pt x="764222" y="213311"/>
                </a:lnTo>
                <a:close/>
              </a:path>
              <a:path w="810895" h="257175">
                <a:moveTo>
                  <a:pt x="769086" y="50927"/>
                </a:moveTo>
                <a:lnTo>
                  <a:pt x="771499" y="58191"/>
                </a:lnTo>
                <a:lnTo>
                  <a:pt x="771499" y="201207"/>
                </a:lnTo>
                <a:lnTo>
                  <a:pt x="769086" y="208473"/>
                </a:lnTo>
                <a:lnTo>
                  <a:pt x="761796" y="215739"/>
                </a:lnTo>
                <a:lnTo>
                  <a:pt x="807897" y="215739"/>
                </a:lnTo>
                <a:lnTo>
                  <a:pt x="807897" y="213311"/>
                </a:lnTo>
                <a:lnTo>
                  <a:pt x="810323" y="213311"/>
                </a:lnTo>
                <a:lnTo>
                  <a:pt x="810323" y="53327"/>
                </a:lnTo>
                <a:lnTo>
                  <a:pt x="771499" y="53327"/>
                </a:lnTo>
                <a:lnTo>
                  <a:pt x="769086" y="50927"/>
                </a:lnTo>
                <a:close/>
              </a:path>
              <a:path w="810895" h="257175">
                <a:moveTo>
                  <a:pt x="766682" y="210864"/>
                </a:moveTo>
                <a:lnTo>
                  <a:pt x="764222" y="213311"/>
                </a:lnTo>
                <a:lnTo>
                  <a:pt x="766660" y="210907"/>
                </a:lnTo>
                <a:close/>
              </a:path>
              <a:path w="810895" h="257175">
                <a:moveTo>
                  <a:pt x="769086" y="208473"/>
                </a:moveTo>
                <a:lnTo>
                  <a:pt x="766682" y="210864"/>
                </a:lnTo>
                <a:lnTo>
                  <a:pt x="769086" y="208473"/>
                </a:lnTo>
                <a:close/>
              </a:path>
              <a:path w="810895" h="257175">
                <a:moveTo>
                  <a:pt x="42460" y="208473"/>
                </a:moveTo>
                <a:lnTo>
                  <a:pt x="41249" y="208473"/>
                </a:lnTo>
                <a:lnTo>
                  <a:pt x="43660" y="210877"/>
                </a:lnTo>
                <a:lnTo>
                  <a:pt x="42460" y="208473"/>
                </a:lnTo>
                <a:close/>
              </a:path>
              <a:path w="810895" h="257175">
                <a:moveTo>
                  <a:pt x="769086" y="206046"/>
                </a:moveTo>
                <a:lnTo>
                  <a:pt x="766682" y="210864"/>
                </a:lnTo>
                <a:lnTo>
                  <a:pt x="769086" y="208473"/>
                </a:lnTo>
                <a:lnTo>
                  <a:pt x="769086" y="206046"/>
                </a:lnTo>
                <a:close/>
              </a:path>
              <a:path w="810895" h="257175">
                <a:moveTo>
                  <a:pt x="41249" y="201207"/>
                </a:moveTo>
                <a:lnTo>
                  <a:pt x="41249" y="206046"/>
                </a:lnTo>
                <a:lnTo>
                  <a:pt x="43675" y="208473"/>
                </a:lnTo>
                <a:lnTo>
                  <a:pt x="41249" y="201207"/>
                </a:lnTo>
                <a:close/>
              </a:path>
              <a:path w="810895" h="257175">
                <a:moveTo>
                  <a:pt x="43675" y="48501"/>
                </a:moveTo>
                <a:lnTo>
                  <a:pt x="41249" y="50927"/>
                </a:lnTo>
                <a:lnTo>
                  <a:pt x="41249" y="53327"/>
                </a:lnTo>
                <a:lnTo>
                  <a:pt x="43675" y="48501"/>
                </a:lnTo>
                <a:close/>
              </a:path>
              <a:path w="810895" h="257175">
                <a:moveTo>
                  <a:pt x="810323" y="43637"/>
                </a:moveTo>
                <a:lnTo>
                  <a:pt x="766660" y="43637"/>
                </a:lnTo>
                <a:lnTo>
                  <a:pt x="771499" y="53327"/>
                </a:lnTo>
                <a:lnTo>
                  <a:pt x="810323" y="53327"/>
                </a:lnTo>
                <a:lnTo>
                  <a:pt x="810323" y="43637"/>
                </a:lnTo>
                <a:close/>
              </a:path>
              <a:path w="810895" h="257175">
                <a:moveTo>
                  <a:pt x="767876" y="47291"/>
                </a:moveTo>
                <a:lnTo>
                  <a:pt x="769086" y="50927"/>
                </a:lnTo>
                <a:lnTo>
                  <a:pt x="769086" y="48501"/>
                </a:lnTo>
                <a:lnTo>
                  <a:pt x="767876" y="47291"/>
                </a:lnTo>
                <a:close/>
              </a:path>
              <a:path w="810895" h="257175">
                <a:moveTo>
                  <a:pt x="43675" y="43637"/>
                </a:moveTo>
                <a:lnTo>
                  <a:pt x="41249" y="48501"/>
                </a:lnTo>
                <a:lnTo>
                  <a:pt x="42460" y="47286"/>
                </a:lnTo>
                <a:lnTo>
                  <a:pt x="43675" y="43637"/>
                </a:lnTo>
                <a:close/>
              </a:path>
              <a:path w="810895" h="257175">
                <a:moveTo>
                  <a:pt x="42460" y="47286"/>
                </a:moveTo>
                <a:lnTo>
                  <a:pt x="41249" y="48501"/>
                </a:lnTo>
                <a:lnTo>
                  <a:pt x="42056" y="48501"/>
                </a:lnTo>
                <a:lnTo>
                  <a:pt x="42460" y="47286"/>
                </a:lnTo>
                <a:close/>
              </a:path>
              <a:path w="810895" h="257175">
                <a:moveTo>
                  <a:pt x="766660" y="43637"/>
                </a:moveTo>
                <a:lnTo>
                  <a:pt x="767876" y="47291"/>
                </a:lnTo>
                <a:lnTo>
                  <a:pt x="769086" y="48501"/>
                </a:lnTo>
                <a:lnTo>
                  <a:pt x="766660" y="43637"/>
                </a:lnTo>
                <a:close/>
              </a:path>
              <a:path w="810895" h="257175">
                <a:moveTo>
                  <a:pt x="807897" y="38798"/>
                </a:moveTo>
                <a:lnTo>
                  <a:pt x="759383" y="38798"/>
                </a:lnTo>
                <a:lnTo>
                  <a:pt x="766660" y="46062"/>
                </a:lnTo>
                <a:lnTo>
                  <a:pt x="767876" y="47291"/>
                </a:lnTo>
                <a:lnTo>
                  <a:pt x="766660" y="43637"/>
                </a:lnTo>
                <a:lnTo>
                  <a:pt x="810323" y="43637"/>
                </a:lnTo>
                <a:lnTo>
                  <a:pt x="807897" y="41224"/>
                </a:lnTo>
                <a:lnTo>
                  <a:pt x="807897" y="38798"/>
                </a:lnTo>
                <a:close/>
              </a:path>
              <a:path w="810895" h="257175">
                <a:moveTo>
                  <a:pt x="46100" y="43637"/>
                </a:moveTo>
                <a:lnTo>
                  <a:pt x="43673" y="43643"/>
                </a:lnTo>
                <a:lnTo>
                  <a:pt x="42460" y="47286"/>
                </a:lnTo>
                <a:lnTo>
                  <a:pt x="43681" y="46062"/>
                </a:lnTo>
                <a:lnTo>
                  <a:pt x="46100" y="43637"/>
                </a:lnTo>
                <a:close/>
              </a:path>
              <a:path w="810895" h="257175">
                <a:moveTo>
                  <a:pt x="764228" y="43643"/>
                </a:moveTo>
                <a:lnTo>
                  <a:pt x="766648" y="46062"/>
                </a:lnTo>
                <a:lnTo>
                  <a:pt x="764228" y="43643"/>
                </a:lnTo>
                <a:close/>
              </a:path>
              <a:path w="810895" h="257175">
                <a:moveTo>
                  <a:pt x="50948" y="40414"/>
                </a:moveTo>
                <a:lnTo>
                  <a:pt x="48513" y="41224"/>
                </a:lnTo>
                <a:lnTo>
                  <a:pt x="46100" y="43637"/>
                </a:lnTo>
                <a:lnTo>
                  <a:pt x="50948" y="40414"/>
                </a:lnTo>
                <a:close/>
              </a:path>
              <a:path w="810895" h="257175">
                <a:moveTo>
                  <a:pt x="53378" y="38798"/>
                </a:moveTo>
                <a:lnTo>
                  <a:pt x="48513" y="41224"/>
                </a:lnTo>
                <a:lnTo>
                  <a:pt x="50948" y="40414"/>
                </a:lnTo>
                <a:lnTo>
                  <a:pt x="53378" y="38798"/>
                </a:lnTo>
                <a:close/>
              </a:path>
              <a:path w="810895" h="257175">
                <a:moveTo>
                  <a:pt x="58229" y="38798"/>
                </a:moveTo>
                <a:lnTo>
                  <a:pt x="55803" y="38798"/>
                </a:lnTo>
                <a:lnTo>
                  <a:pt x="50952" y="41224"/>
                </a:lnTo>
                <a:lnTo>
                  <a:pt x="58229" y="38798"/>
                </a:lnTo>
                <a:close/>
              </a:path>
              <a:path w="810895" h="257175">
                <a:moveTo>
                  <a:pt x="759383" y="38798"/>
                </a:moveTo>
                <a:lnTo>
                  <a:pt x="754519" y="38798"/>
                </a:lnTo>
                <a:lnTo>
                  <a:pt x="761796" y="41224"/>
                </a:lnTo>
                <a:lnTo>
                  <a:pt x="759383" y="38798"/>
                </a:lnTo>
                <a:close/>
              </a:path>
              <a:path w="810895" h="257175">
                <a:moveTo>
                  <a:pt x="55803" y="38798"/>
                </a:moveTo>
                <a:lnTo>
                  <a:pt x="53378" y="38798"/>
                </a:lnTo>
                <a:lnTo>
                  <a:pt x="50948" y="40414"/>
                </a:lnTo>
                <a:lnTo>
                  <a:pt x="55803" y="3879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8704" y="4761548"/>
            <a:ext cx="675005" cy="662305"/>
          </a:xfrm>
          <a:custGeom>
            <a:avLst/>
            <a:gdLst/>
            <a:ahLst/>
            <a:cxnLst/>
            <a:rect l="l" t="t" r="r" b="b"/>
            <a:pathLst>
              <a:path w="675004" h="662304">
                <a:moveTo>
                  <a:pt x="653930" y="22112"/>
                </a:moveTo>
                <a:lnTo>
                  <a:pt x="635189" y="26792"/>
                </a:lnTo>
                <a:lnTo>
                  <a:pt x="0" y="652056"/>
                </a:lnTo>
                <a:lnTo>
                  <a:pt x="9702" y="661746"/>
                </a:lnTo>
                <a:lnTo>
                  <a:pt x="649893" y="36229"/>
                </a:lnTo>
                <a:lnTo>
                  <a:pt x="653930" y="22112"/>
                </a:lnTo>
                <a:close/>
              </a:path>
              <a:path w="675004" h="662304">
                <a:moveTo>
                  <a:pt x="673117" y="4851"/>
                </a:moveTo>
                <a:lnTo>
                  <a:pt x="657478" y="4851"/>
                </a:lnTo>
                <a:lnTo>
                  <a:pt x="669607" y="16967"/>
                </a:lnTo>
                <a:lnTo>
                  <a:pt x="649893" y="36229"/>
                </a:lnTo>
                <a:lnTo>
                  <a:pt x="618667" y="145427"/>
                </a:lnTo>
                <a:lnTo>
                  <a:pt x="618667" y="147853"/>
                </a:lnTo>
                <a:lnTo>
                  <a:pt x="621093" y="152717"/>
                </a:lnTo>
                <a:lnTo>
                  <a:pt x="623506" y="152717"/>
                </a:lnTo>
                <a:lnTo>
                  <a:pt x="628370" y="155130"/>
                </a:lnTo>
                <a:lnTo>
                  <a:pt x="633209" y="152717"/>
                </a:lnTo>
                <a:lnTo>
                  <a:pt x="633209" y="147853"/>
                </a:lnTo>
                <a:lnTo>
                  <a:pt x="673117" y="4851"/>
                </a:lnTo>
                <a:close/>
              </a:path>
              <a:path w="675004" h="662304">
                <a:moveTo>
                  <a:pt x="674471" y="0"/>
                </a:moveTo>
                <a:lnTo>
                  <a:pt x="526465" y="38773"/>
                </a:lnTo>
                <a:lnTo>
                  <a:pt x="521614" y="38773"/>
                </a:lnTo>
                <a:lnTo>
                  <a:pt x="519188" y="43637"/>
                </a:lnTo>
                <a:lnTo>
                  <a:pt x="519188" y="46062"/>
                </a:lnTo>
                <a:lnTo>
                  <a:pt x="521614" y="50901"/>
                </a:lnTo>
                <a:lnTo>
                  <a:pt x="526465" y="53339"/>
                </a:lnTo>
                <a:lnTo>
                  <a:pt x="528891" y="53339"/>
                </a:lnTo>
                <a:lnTo>
                  <a:pt x="635189" y="26792"/>
                </a:lnTo>
                <a:lnTo>
                  <a:pt x="657478" y="4851"/>
                </a:lnTo>
                <a:lnTo>
                  <a:pt x="673117" y="4851"/>
                </a:lnTo>
                <a:lnTo>
                  <a:pt x="674471" y="0"/>
                </a:lnTo>
                <a:close/>
              </a:path>
              <a:path w="675004" h="662304">
                <a:moveTo>
                  <a:pt x="662335" y="9702"/>
                </a:moveTo>
                <a:lnTo>
                  <a:pt x="657478" y="9702"/>
                </a:lnTo>
                <a:lnTo>
                  <a:pt x="664768" y="19405"/>
                </a:lnTo>
                <a:lnTo>
                  <a:pt x="653930" y="22112"/>
                </a:lnTo>
                <a:lnTo>
                  <a:pt x="649893" y="36229"/>
                </a:lnTo>
                <a:lnTo>
                  <a:pt x="669607" y="16967"/>
                </a:lnTo>
                <a:lnTo>
                  <a:pt x="662335" y="9702"/>
                </a:lnTo>
                <a:close/>
              </a:path>
              <a:path w="675004" h="662304">
                <a:moveTo>
                  <a:pt x="657478" y="4851"/>
                </a:moveTo>
                <a:lnTo>
                  <a:pt x="635189" y="26792"/>
                </a:lnTo>
                <a:lnTo>
                  <a:pt x="653930" y="22112"/>
                </a:lnTo>
                <a:lnTo>
                  <a:pt x="657478" y="9702"/>
                </a:lnTo>
                <a:lnTo>
                  <a:pt x="662335" y="9702"/>
                </a:lnTo>
                <a:lnTo>
                  <a:pt x="657478" y="4851"/>
                </a:lnTo>
                <a:close/>
              </a:path>
              <a:path w="675004" h="662304">
                <a:moveTo>
                  <a:pt x="657478" y="9702"/>
                </a:moveTo>
                <a:lnTo>
                  <a:pt x="653930" y="22112"/>
                </a:lnTo>
                <a:lnTo>
                  <a:pt x="664768" y="19405"/>
                </a:lnTo>
                <a:lnTo>
                  <a:pt x="657478" y="9702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176" y="4761548"/>
            <a:ext cx="694055" cy="662305"/>
          </a:xfrm>
          <a:custGeom>
            <a:avLst/>
            <a:gdLst/>
            <a:ahLst/>
            <a:cxnLst/>
            <a:rect l="l" t="t" r="r" b="b"/>
            <a:pathLst>
              <a:path w="694054" h="662304">
                <a:moveTo>
                  <a:pt x="20024" y="19545"/>
                </a:moveTo>
                <a:lnTo>
                  <a:pt x="25207" y="36300"/>
                </a:lnTo>
                <a:lnTo>
                  <a:pt x="684149" y="661746"/>
                </a:lnTo>
                <a:lnTo>
                  <a:pt x="693864" y="652056"/>
                </a:lnTo>
                <a:lnTo>
                  <a:pt x="36705" y="23712"/>
                </a:lnTo>
                <a:lnTo>
                  <a:pt x="20024" y="19545"/>
                </a:lnTo>
                <a:close/>
              </a:path>
              <a:path w="694054" h="662304">
                <a:moveTo>
                  <a:pt x="5077" y="17193"/>
                </a:moveTo>
                <a:lnTo>
                  <a:pt x="43662" y="147853"/>
                </a:lnTo>
                <a:lnTo>
                  <a:pt x="43662" y="152717"/>
                </a:lnTo>
                <a:lnTo>
                  <a:pt x="48513" y="155130"/>
                </a:lnTo>
                <a:lnTo>
                  <a:pt x="50939" y="152717"/>
                </a:lnTo>
                <a:lnTo>
                  <a:pt x="55803" y="152717"/>
                </a:lnTo>
                <a:lnTo>
                  <a:pt x="58216" y="147853"/>
                </a:lnTo>
                <a:lnTo>
                  <a:pt x="58216" y="143014"/>
                </a:lnTo>
                <a:lnTo>
                  <a:pt x="25207" y="36300"/>
                </a:lnTo>
                <a:lnTo>
                  <a:pt x="5077" y="17193"/>
                </a:lnTo>
                <a:close/>
              </a:path>
              <a:path w="694054" h="662304">
                <a:moveTo>
                  <a:pt x="19744" y="4851"/>
                </a:moveTo>
                <a:lnTo>
                  <a:pt x="16979" y="4851"/>
                </a:lnTo>
                <a:lnTo>
                  <a:pt x="36705" y="23712"/>
                </a:lnTo>
                <a:lnTo>
                  <a:pt x="145554" y="50901"/>
                </a:lnTo>
                <a:lnTo>
                  <a:pt x="150406" y="50901"/>
                </a:lnTo>
                <a:lnTo>
                  <a:pt x="155257" y="46062"/>
                </a:lnTo>
                <a:lnTo>
                  <a:pt x="155257" y="41198"/>
                </a:lnTo>
                <a:lnTo>
                  <a:pt x="152844" y="36360"/>
                </a:lnTo>
                <a:lnTo>
                  <a:pt x="147980" y="36360"/>
                </a:lnTo>
                <a:lnTo>
                  <a:pt x="19744" y="4851"/>
                </a:lnTo>
                <a:close/>
              </a:path>
              <a:path w="694054" h="662304">
                <a:moveTo>
                  <a:pt x="16979" y="4851"/>
                </a:moveTo>
                <a:lnTo>
                  <a:pt x="4971" y="16834"/>
                </a:lnTo>
                <a:lnTo>
                  <a:pt x="5077" y="17193"/>
                </a:lnTo>
                <a:lnTo>
                  <a:pt x="25207" y="36300"/>
                </a:lnTo>
                <a:lnTo>
                  <a:pt x="20024" y="19545"/>
                </a:lnTo>
                <a:lnTo>
                  <a:pt x="9702" y="16967"/>
                </a:lnTo>
                <a:lnTo>
                  <a:pt x="16979" y="9702"/>
                </a:lnTo>
                <a:lnTo>
                  <a:pt x="22053" y="9702"/>
                </a:lnTo>
                <a:lnTo>
                  <a:pt x="16979" y="4851"/>
                </a:lnTo>
                <a:close/>
              </a:path>
              <a:path w="694054" h="662304">
                <a:moveTo>
                  <a:pt x="22053" y="9702"/>
                </a:moveTo>
                <a:lnTo>
                  <a:pt x="16979" y="9702"/>
                </a:lnTo>
                <a:lnTo>
                  <a:pt x="20024" y="19545"/>
                </a:lnTo>
                <a:lnTo>
                  <a:pt x="36705" y="23712"/>
                </a:lnTo>
                <a:lnTo>
                  <a:pt x="22053" y="9702"/>
                </a:lnTo>
                <a:close/>
              </a:path>
              <a:path w="694054" h="662304">
                <a:moveTo>
                  <a:pt x="16979" y="9702"/>
                </a:moveTo>
                <a:lnTo>
                  <a:pt x="9702" y="16967"/>
                </a:lnTo>
                <a:lnTo>
                  <a:pt x="20024" y="19545"/>
                </a:lnTo>
                <a:lnTo>
                  <a:pt x="16979" y="9702"/>
                </a:lnTo>
                <a:close/>
              </a:path>
              <a:path w="694054" h="662304">
                <a:moveTo>
                  <a:pt x="4971" y="16834"/>
                </a:moveTo>
                <a:lnTo>
                  <a:pt x="4838" y="16967"/>
                </a:lnTo>
                <a:lnTo>
                  <a:pt x="5077" y="17193"/>
                </a:lnTo>
                <a:lnTo>
                  <a:pt x="4971" y="16834"/>
                </a:lnTo>
                <a:close/>
              </a:path>
              <a:path w="694054" h="662304">
                <a:moveTo>
                  <a:pt x="0" y="0"/>
                </a:moveTo>
                <a:lnTo>
                  <a:pt x="4971" y="16834"/>
                </a:lnTo>
                <a:lnTo>
                  <a:pt x="16979" y="4851"/>
                </a:lnTo>
                <a:lnTo>
                  <a:pt x="19744" y="4851"/>
                </a:lnTo>
                <a:lnTo>
                  <a:pt x="0" y="0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0209" y="4262221"/>
            <a:ext cx="135864" cy="1357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05346" y="4257357"/>
            <a:ext cx="145567" cy="145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89736" y="4262221"/>
            <a:ext cx="135864" cy="135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84872" y="4257357"/>
            <a:ext cx="145580" cy="14544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71689" y="4262221"/>
            <a:ext cx="135864" cy="1357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6837" y="4257357"/>
            <a:ext cx="145580" cy="145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53655" y="4262221"/>
            <a:ext cx="135864" cy="1357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48791" y="4257357"/>
            <a:ext cx="145567" cy="145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9852" y="4206469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66648" y="254520"/>
                </a:moveTo>
                <a:lnTo>
                  <a:pt x="41236" y="254520"/>
                </a:lnTo>
                <a:lnTo>
                  <a:pt x="43662" y="256933"/>
                </a:lnTo>
                <a:lnTo>
                  <a:pt x="764209" y="256933"/>
                </a:lnTo>
                <a:lnTo>
                  <a:pt x="766648" y="254520"/>
                </a:lnTo>
                <a:close/>
              </a:path>
              <a:path w="810895" h="257175">
                <a:moveTo>
                  <a:pt x="773925" y="252095"/>
                </a:moveTo>
                <a:lnTo>
                  <a:pt x="33959" y="252095"/>
                </a:lnTo>
                <a:lnTo>
                  <a:pt x="36385" y="254520"/>
                </a:lnTo>
                <a:lnTo>
                  <a:pt x="773925" y="254520"/>
                </a:lnTo>
                <a:lnTo>
                  <a:pt x="773925" y="252095"/>
                </a:lnTo>
                <a:close/>
              </a:path>
              <a:path w="810895" h="257175">
                <a:moveTo>
                  <a:pt x="783628" y="247230"/>
                </a:moveTo>
                <a:lnTo>
                  <a:pt x="24256" y="247230"/>
                </a:lnTo>
                <a:lnTo>
                  <a:pt x="26682" y="249669"/>
                </a:lnTo>
                <a:lnTo>
                  <a:pt x="31521" y="252095"/>
                </a:lnTo>
                <a:lnTo>
                  <a:pt x="776351" y="252095"/>
                </a:lnTo>
                <a:lnTo>
                  <a:pt x="783628" y="249669"/>
                </a:lnTo>
                <a:lnTo>
                  <a:pt x="783628" y="247230"/>
                </a:lnTo>
                <a:close/>
              </a:path>
              <a:path w="810895" h="257175">
                <a:moveTo>
                  <a:pt x="786053" y="9690"/>
                </a:moveTo>
                <a:lnTo>
                  <a:pt x="21818" y="9690"/>
                </a:lnTo>
                <a:lnTo>
                  <a:pt x="16979" y="14554"/>
                </a:lnTo>
                <a:lnTo>
                  <a:pt x="16979" y="16967"/>
                </a:lnTo>
                <a:lnTo>
                  <a:pt x="14541" y="16967"/>
                </a:lnTo>
                <a:lnTo>
                  <a:pt x="9702" y="21818"/>
                </a:lnTo>
                <a:lnTo>
                  <a:pt x="9702" y="24231"/>
                </a:lnTo>
                <a:lnTo>
                  <a:pt x="7277" y="26657"/>
                </a:lnTo>
                <a:lnTo>
                  <a:pt x="4838" y="31508"/>
                </a:lnTo>
                <a:lnTo>
                  <a:pt x="4838" y="33921"/>
                </a:lnTo>
                <a:lnTo>
                  <a:pt x="2425" y="33921"/>
                </a:lnTo>
                <a:lnTo>
                  <a:pt x="2425" y="36360"/>
                </a:lnTo>
                <a:lnTo>
                  <a:pt x="0" y="43624"/>
                </a:lnTo>
                <a:lnTo>
                  <a:pt x="0" y="213296"/>
                </a:lnTo>
                <a:lnTo>
                  <a:pt x="2425" y="220573"/>
                </a:lnTo>
                <a:lnTo>
                  <a:pt x="2425" y="222999"/>
                </a:lnTo>
                <a:lnTo>
                  <a:pt x="4838" y="222999"/>
                </a:lnTo>
                <a:lnTo>
                  <a:pt x="4838" y="225425"/>
                </a:lnTo>
                <a:lnTo>
                  <a:pt x="7277" y="230263"/>
                </a:lnTo>
                <a:lnTo>
                  <a:pt x="9702" y="232702"/>
                </a:lnTo>
                <a:lnTo>
                  <a:pt x="9702" y="235127"/>
                </a:lnTo>
                <a:lnTo>
                  <a:pt x="21818" y="247230"/>
                </a:lnTo>
                <a:lnTo>
                  <a:pt x="786053" y="247230"/>
                </a:lnTo>
                <a:lnTo>
                  <a:pt x="790905" y="242392"/>
                </a:lnTo>
                <a:lnTo>
                  <a:pt x="793330" y="242392"/>
                </a:lnTo>
                <a:lnTo>
                  <a:pt x="793330" y="239966"/>
                </a:lnTo>
                <a:lnTo>
                  <a:pt x="800607" y="232702"/>
                </a:lnTo>
                <a:lnTo>
                  <a:pt x="800607" y="230263"/>
                </a:lnTo>
                <a:lnTo>
                  <a:pt x="805446" y="225425"/>
                </a:lnTo>
                <a:lnTo>
                  <a:pt x="805446" y="220573"/>
                </a:lnTo>
                <a:lnTo>
                  <a:pt x="806255" y="218160"/>
                </a:lnTo>
                <a:lnTo>
                  <a:pt x="53365" y="218160"/>
                </a:lnTo>
                <a:lnTo>
                  <a:pt x="48513" y="215734"/>
                </a:lnTo>
                <a:lnTo>
                  <a:pt x="41236" y="208457"/>
                </a:lnTo>
                <a:lnTo>
                  <a:pt x="38798" y="201193"/>
                </a:lnTo>
                <a:lnTo>
                  <a:pt x="39612" y="201193"/>
                </a:lnTo>
                <a:lnTo>
                  <a:pt x="38798" y="198767"/>
                </a:lnTo>
                <a:lnTo>
                  <a:pt x="38798" y="55753"/>
                </a:lnTo>
                <a:lnTo>
                  <a:pt x="41236" y="48488"/>
                </a:lnTo>
                <a:lnTo>
                  <a:pt x="48513" y="41211"/>
                </a:lnTo>
                <a:lnTo>
                  <a:pt x="53365" y="38785"/>
                </a:lnTo>
                <a:lnTo>
                  <a:pt x="806260" y="38785"/>
                </a:lnTo>
                <a:lnTo>
                  <a:pt x="805446" y="36360"/>
                </a:lnTo>
                <a:lnTo>
                  <a:pt x="805446" y="31508"/>
                </a:lnTo>
                <a:lnTo>
                  <a:pt x="800607" y="26657"/>
                </a:lnTo>
                <a:lnTo>
                  <a:pt x="800607" y="24231"/>
                </a:lnTo>
                <a:lnTo>
                  <a:pt x="786053" y="9690"/>
                </a:lnTo>
                <a:close/>
              </a:path>
              <a:path w="810895" h="257175">
                <a:moveTo>
                  <a:pt x="50939" y="215734"/>
                </a:moveTo>
                <a:lnTo>
                  <a:pt x="53365" y="218160"/>
                </a:lnTo>
                <a:lnTo>
                  <a:pt x="55803" y="218160"/>
                </a:lnTo>
                <a:lnTo>
                  <a:pt x="50939" y="215734"/>
                </a:lnTo>
                <a:close/>
              </a:path>
              <a:path w="810895" h="257175">
                <a:moveTo>
                  <a:pt x="759371" y="215734"/>
                </a:moveTo>
                <a:lnTo>
                  <a:pt x="752081" y="218160"/>
                </a:lnTo>
                <a:lnTo>
                  <a:pt x="754506" y="218160"/>
                </a:lnTo>
                <a:lnTo>
                  <a:pt x="759371" y="215734"/>
                </a:lnTo>
                <a:close/>
              </a:path>
              <a:path w="810895" h="257175">
                <a:moveTo>
                  <a:pt x="806260" y="38785"/>
                </a:moveTo>
                <a:lnTo>
                  <a:pt x="754506" y="38785"/>
                </a:lnTo>
                <a:lnTo>
                  <a:pt x="761784" y="41211"/>
                </a:lnTo>
                <a:lnTo>
                  <a:pt x="766660" y="46075"/>
                </a:lnTo>
                <a:lnTo>
                  <a:pt x="769061" y="50888"/>
                </a:lnTo>
                <a:lnTo>
                  <a:pt x="769061" y="206032"/>
                </a:lnTo>
                <a:lnTo>
                  <a:pt x="766643" y="210875"/>
                </a:lnTo>
                <a:lnTo>
                  <a:pt x="761784" y="215734"/>
                </a:lnTo>
                <a:lnTo>
                  <a:pt x="754506" y="218160"/>
                </a:lnTo>
                <a:lnTo>
                  <a:pt x="806255" y="218160"/>
                </a:lnTo>
                <a:lnTo>
                  <a:pt x="807885" y="213296"/>
                </a:lnTo>
                <a:lnTo>
                  <a:pt x="807885" y="210870"/>
                </a:lnTo>
                <a:lnTo>
                  <a:pt x="810310" y="201193"/>
                </a:lnTo>
                <a:lnTo>
                  <a:pt x="810310" y="53327"/>
                </a:lnTo>
                <a:lnTo>
                  <a:pt x="807893" y="46075"/>
                </a:lnTo>
                <a:lnTo>
                  <a:pt x="807885" y="43624"/>
                </a:lnTo>
                <a:lnTo>
                  <a:pt x="806260" y="38785"/>
                </a:lnTo>
                <a:close/>
              </a:path>
              <a:path w="810895" h="257175">
                <a:moveTo>
                  <a:pt x="46100" y="213296"/>
                </a:moveTo>
                <a:lnTo>
                  <a:pt x="48513" y="215734"/>
                </a:lnTo>
                <a:lnTo>
                  <a:pt x="50939" y="215734"/>
                </a:lnTo>
                <a:lnTo>
                  <a:pt x="46100" y="213296"/>
                </a:lnTo>
                <a:close/>
              </a:path>
              <a:path w="810895" h="257175">
                <a:moveTo>
                  <a:pt x="764209" y="213296"/>
                </a:moveTo>
                <a:lnTo>
                  <a:pt x="756945" y="215734"/>
                </a:lnTo>
                <a:lnTo>
                  <a:pt x="761784" y="215734"/>
                </a:lnTo>
                <a:lnTo>
                  <a:pt x="764209" y="213296"/>
                </a:lnTo>
                <a:close/>
              </a:path>
              <a:path w="810895" h="257175">
                <a:moveTo>
                  <a:pt x="766648" y="208457"/>
                </a:moveTo>
                <a:lnTo>
                  <a:pt x="764209" y="213296"/>
                </a:lnTo>
                <a:lnTo>
                  <a:pt x="766643" y="210875"/>
                </a:lnTo>
                <a:lnTo>
                  <a:pt x="766648" y="208457"/>
                </a:lnTo>
                <a:close/>
              </a:path>
              <a:path w="810895" h="257175">
                <a:moveTo>
                  <a:pt x="41236" y="206032"/>
                </a:moveTo>
                <a:lnTo>
                  <a:pt x="41236" y="208457"/>
                </a:lnTo>
                <a:lnTo>
                  <a:pt x="43662" y="210870"/>
                </a:lnTo>
                <a:lnTo>
                  <a:pt x="41236" y="206032"/>
                </a:lnTo>
                <a:close/>
              </a:path>
              <a:path w="810895" h="257175">
                <a:moveTo>
                  <a:pt x="769061" y="201193"/>
                </a:moveTo>
                <a:lnTo>
                  <a:pt x="766648" y="208457"/>
                </a:lnTo>
                <a:lnTo>
                  <a:pt x="769061" y="206032"/>
                </a:lnTo>
                <a:lnTo>
                  <a:pt x="769061" y="201193"/>
                </a:lnTo>
                <a:close/>
              </a:path>
              <a:path w="810895" h="257175">
                <a:moveTo>
                  <a:pt x="39612" y="201193"/>
                </a:moveTo>
                <a:lnTo>
                  <a:pt x="38798" y="201193"/>
                </a:lnTo>
                <a:lnTo>
                  <a:pt x="41236" y="206032"/>
                </a:lnTo>
                <a:lnTo>
                  <a:pt x="39612" y="201193"/>
                </a:lnTo>
                <a:close/>
              </a:path>
              <a:path w="810895" h="257175">
                <a:moveTo>
                  <a:pt x="766648" y="48488"/>
                </a:moveTo>
                <a:lnTo>
                  <a:pt x="769061" y="55753"/>
                </a:lnTo>
                <a:lnTo>
                  <a:pt x="769061" y="50888"/>
                </a:lnTo>
                <a:lnTo>
                  <a:pt x="766648" y="48488"/>
                </a:lnTo>
                <a:close/>
              </a:path>
              <a:path w="810895" h="257175">
                <a:moveTo>
                  <a:pt x="43649" y="46075"/>
                </a:moveTo>
                <a:lnTo>
                  <a:pt x="41236" y="48488"/>
                </a:lnTo>
                <a:lnTo>
                  <a:pt x="41236" y="50888"/>
                </a:lnTo>
                <a:lnTo>
                  <a:pt x="43649" y="46075"/>
                </a:lnTo>
                <a:close/>
              </a:path>
              <a:path w="810895" h="257175">
                <a:moveTo>
                  <a:pt x="764209" y="43624"/>
                </a:moveTo>
                <a:lnTo>
                  <a:pt x="766648" y="48488"/>
                </a:lnTo>
                <a:lnTo>
                  <a:pt x="766648" y="46050"/>
                </a:lnTo>
                <a:lnTo>
                  <a:pt x="764209" y="43624"/>
                </a:lnTo>
                <a:close/>
              </a:path>
              <a:path w="810895" h="257175">
                <a:moveTo>
                  <a:pt x="50939" y="41211"/>
                </a:moveTo>
                <a:lnTo>
                  <a:pt x="48513" y="41211"/>
                </a:lnTo>
                <a:lnTo>
                  <a:pt x="46100" y="43624"/>
                </a:lnTo>
                <a:lnTo>
                  <a:pt x="50939" y="41211"/>
                </a:lnTo>
                <a:close/>
              </a:path>
              <a:path w="810895" h="257175">
                <a:moveTo>
                  <a:pt x="761784" y="41211"/>
                </a:moveTo>
                <a:lnTo>
                  <a:pt x="756945" y="41211"/>
                </a:lnTo>
                <a:lnTo>
                  <a:pt x="764209" y="43624"/>
                </a:lnTo>
                <a:lnTo>
                  <a:pt x="761784" y="41211"/>
                </a:lnTo>
                <a:close/>
              </a:path>
              <a:path w="810895" h="257175">
                <a:moveTo>
                  <a:pt x="754506" y="38785"/>
                </a:moveTo>
                <a:lnTo>
                  <a:pt x="53365" y="38785"/>
                </a:lnTo>
                <a:lnTo>
                  <a:pt x="50939" y="41211"/>
                </a:lnTo>
                <a:lnTo>
                  <a:pt x="759371" y="41211"/>
                </a:lnTo>
                <a:lnTo>
                  <a:pt x="754506" y="38785"/>
                </a:lnTo>
                <a:close/>
              </a:path>
              <a:path w="810895" h="257175">
                <a:moveTo>
                  <a:pt x="776351" y="4851"/>
                </a:moveTo>
                <a:lnTo>
                  <a:pt x="31521" y="4851"/>
                </a:lnTo>
                <a:lnTo>
                  <a:pt x="26682" y="7264"/>
                </a:lnTo>
                <a:lnTo>
                  <a:pt x="24256" y="9690"/>
                </a:lnTo>
                <a:lnTo>
                  <a:pt x="783628" y="9690"/>
                </a:lnTo>
                <a:lnTo>
                  <a:pt x="783628" y="7264"/>
                </a:lnTo>
                <a:lnTo>
                  <a:pt x="776351" y="4851"/>
                </a:lnTo>
                <a:close/>
              </a:path>
              <a:path w="810895" h="257175">
                <a:moveTo>
                  <a:pt x="773925" y="2425"/>
                </a:moveTo>
                <a:lnTo>
                  <a:pt x="36385" y="2425"/>
                </a:lnTo>
                <a:lnTo>
                  <a:pt x="33959" y="4851"/>
                </a:lnTo>
                <a:lnTo>
                  <a:pt x="773925" y="4851"/>
                </a:lnTo>
                <a:lnTo>
                  <a:pt x="773925" y="2425"/>
                </a:lnTo>
                <a:close/>
              </a:path>
              <a:path w="810895" h="257175">
                <a:moveTo>
                  <a:pt x="764209" y="0"/>
                </a:moveTo>
                <a:lnTo>
                  <a:pt x="43662" y="0"/>
                </a:lnTo>
                <a:lnTo>
                  <a:pt x="41236" y="2425"/>
                </a:lnTo>
                <a:lnTo>
                  <a:pt x="766648" y="2425"/>
                </a:lnTo>
                <a:lnTo>
                  <a:pt x="764209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57497" y="4453129"/>
            <a:ext cx="5156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3300" spc="-165" baseline="13888" dirty="0">
                <a:latin typeface="Trebuchet MS"/>
                <a:cs typeface="Trebuchet MS"/>
              </a:rPr>
              <a:t>ly</a:t>
            </a:r>
            <a:r>
              <a:rPr sz="1450" spc="-195" dirty="0">
                <a:latin typeface="Arial"/>
                <a:cs typeface="Arial"/>
              </a:rPr>
              <a:t>SUF</a:t>
            </a:r>
            <a:endParaRPr sz="14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320302" y="4262221"/>
            <a:ext cx="135864" cy="1357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02243" y="4262221"/>
            <a:ext cx="135877" cy="1357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684209" y="4262221"/>
            <a:ext cx="135877" cy="13575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3748" y="4262221"/>
            <a:ext cx="135864" cy="13575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249946" y="4206469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69061" y="254520"/>
                </a:moveTo>
                <a:lnTo>
                  <a:pt x="43675" y="254520"/>
                </a:lnTo>
                <a:lnTo>
                  <a:pt x="46100" y="256933"/>
                </a:lnTo>
                <a:lnTo>
                  <a:pt x="766648" y="256933"/>
                </a:lnTo>
                <a:lnTo>
                  <a:pt x="769061" y="254520"/>
                </a:lnTo>
                <a:close/>
              </a:path>
              <a:path w="810895" h="257175">
                <a:moveTo>
                  <a:pt x="776363" y="252095"/>
                </a:moveTo>
                <a:lnTo>
                  <a:pt x="36398" y="252095"/>
                </a:lnTo>
                <a:lnTo>
                  <a:pt x="36398" y="254520"/>
                </a:lnTo>
                <a:lnTo>
                  <a:pt x="773925" y="254520"/>
                </a:lnTo>
                <a:lnTo>
                  <a:pt x="776363" y="252095"/>
                </a:lnTo>
                <a:close/>
              </a:path>
              <a:path w="810895" h="257175">
                <a:moveTo>
                  <a:pt x="786066" y="247230"/>
                </a:moveTo>
                <a:lnTo>
                  <a:pt x="26695" y="247230"/>
                </a:lnTo>
                <a:lnTo>
                  <a:pt x="26695" y="249669"/>
                </a:lnTo>
                <a:lnTo>
                  <a:pt x="33959" y="252095"/>
                </a:lnTo>
                <a:lnTo>
                  <a:pt x="778776" y="252095"/>
                </a:lnTo>
                <a:lnTo>
                  <a:pt x="783628" y="249669"/>
                </a:lnTo>
                <a:lnTo>
                  <a:pt x="786066" y="247230"/>
                </a:lnTo>
                <a:close/>
              </a:path>
              <a:path w="810895" h="257175">
                <a:moveTo>
                  <a:pt x="788479" y="9690"/>
                </a:moveTo>
                <a:lnTo>
                  <a:pt x="24256" y="9690"/>
                </a:lnTo>
                <a:lnTo>
                  <a:pt x="9702" y="24231"/>
                </a:lnTo>
                <a:lnTo>
                  <a:pt x="9702" y="26657"/>
                </a:lnTo>
                <a:lnTo>
                  <a:pt x="7277" y="31508"/>
                </a:lnTo>
                <a:lnTo>
                  <a:pt x="4838" y="33921"/>
                </a:lnTo>
                <a:lnTo>
                  <a:pt x="4838" y="36360"/>
                </a:lnTo>
                <a:lnTo>
                  <a:pt x="2412" y="43624"/>
                </a:lnTo>
                <a:lnTo>
                  <a:pt x="2412" y="46050"/>
                </a:lnTo>
                <a:lnTo>
                  <a:pt x="0" y="55753"/>
                </a:lnTo>
                <a:lnTo>
                  <a:pt x="0" y="203606"/>
                </a:lnTo>
                <a:lnTo>
                  <a:pt x="2412" y="210870"/>
                </a:lnTo>
                <a:lnTo>
                  <a:pt x="2412" y="213296"/>
                </a:lnTo>
                <a:lnTo>
                  <a:pt x="4838" y="220573"/>
                </a:lnTo>
                <a:lnTo>
                  <a:pt x="4838" y="222999"/>
                </a:lnTo>
                <a:lnTo>
                  <a:pt x="7277" y="225425"/>
                </a:lnTo>
                <a:lnTo>
                  <a:pt x="9702" y="230263"/>
                </a:lnTo>
                <a:lnTo>
                  <a:pt x="9702" y="232702"/>
                </a:lnTo>
                <a:lnTo>
                  <a:pt x="16979" y="239966"/>
                </a:lnTo>
                <a:lnTo>
                  <a:pt x="16979" y="242392"/>
                </a:lnTo>
                <a:lnTo>
                  <a:pt x="19418" y="242392"/>
                </a:lnTo>
                <a:lnTo>
                  <a:pt x="24256" y="247230"/>
                </a:lnTo>
                <a:lnTo>
                  <a:pt x="788479" y="247230"/>
                </a:lnTo>
                <a:lnTo>
                  <a:pt x="800607" y="235127"/>
                </a:lnTo>
                <a:lnTo>
                  <a:pt x="800607" y="232702"/>
                </a:lnTo>
                <a:lnTo>
                  <a:pt x="803046" y="232702"/>
                </a:lnTo>
                <a:lnTo>
                  <a:pt x="803046" y="230263"/>
                </a:lnTo>
                <a:lnTo>
                  <a:pt x="805459" y="225425"/>
                </a:lnTo>
                <a:lnTo>
                  <a:pt x="805459" y="222999"/>
                </a:lnTo>
                <a:lnTo>
                  <a:pt x="807897" y="222999"/>
                </a:lnTo>
                <a:lnTo>
                  <a:pt x="807897" y="220573"/>
                </a:lnTo>
                <a:lnTo>
                  <a:pt x="808702" y="218160"/>
                </a:lnTo>
                <a:lnTo>
                  <a:pt x="55803" y="218160"/>
                </a:lnTo>
                <a:lnTo>
                  <a:pt x="48513" y="215734"/>
                </a:lnTo>
                <a:lnTo>
                  <a:pt x="50939" y="215734"/>
                </a:lnTo>
                <a:lnTo>
                  <a:pt x="46100" y="213296"/>
                </a:lnTo>
                <a:lnTo>
                  <a:pt x="43675" y="210870"/>
                </a:lnTo>
                <a:lnTo>
                  <a:pt x="44884" y="210870"/>
                </a:lnTo>
                <a:lnTo>
                  <a:pt x="43675" y="208457"/>
                </a:lnTo>
                <a:lnTo>
                  <a:pt x="41236" y="206032"/>
                </a:lnTo>
                <a:lnTo>
                  <a:pt x="41236" y="50888"/>
                </a:lnTo>
                <a:lnTo>
                  <a:pt x="43700" y="48438"/>
                </a:lnTo>
                <a:lnTo>
                  <a:pt x="44891" y="46050"/>
                </a:lnTo>
                <a:lnTo>
                  <a:pt x="43675" y="46050"/>
                </a:lnTo>
                <a:lnTo>
                  <a:pt x="46100" y="43624"/>
                </a:lnTo>
                <a:lnTo>
                  <a:pt x="50939" y="41211"/>
                </a:lnTo>
                <a:lnTo>
                  <a:pt x="48513" y="41211"/>
                </a:lnTo>
                <a:lnTo>
                  <a:pt x="55803" y="38785"/>
                </a:lnTo>
                <a:lnTo>
                  <a:pt x="808707" y="38785"/>
                </a:lnTo>
                <a:lnTo>
                  <a:pt x="807897" y="36360"/>
                </a:lnTo>
                <a:lnTo>
                  <a:pt x="807897" y="33921"/>
                </a:lnTo>
                <a:lnTo>
                  <a:pt x="805459" y="33921"/>
                </a:lnTo>
                <a:lnTo>
                  <a:pt x="805459" y="31508"/>
                </a:lnTo>
                <a:lnTo>
                  <a:pt x="803046" y="26657"/>
                </a:lnTo>
                <a:lnTo>
                  <a:pt x="803046" y="24231"/>
                </a:lnTo>
                <a:lnTo>
                  <a:pt x="800607" y="24231"/>
                </a:lnTo>
                <a:lnTo>
                  <a:pt x="800607" y="21818"/>
                </a:lnTo>
                <a:lnTo>
                  <a:pt x="795756" y="16967"/>
                </a:lnTo>
                <a:lnTo>
                  <a:pt x="793343" y="16967"/>
                </a:lnTo>
                <a:lnTo>
                  <a:pt x="793343" y="14554"/>
                </a:lnTo>
                <a:lnTo>
                  <a:pt x="788479" y="9690"/>
                </a:lnTo>
                <a:close/>
              </a:path>
              <a:path w="810895" h="257175">
                <a:moveTo>
                  <a:pt x="50939" y="215734"/>
                </a:moveTo>
                <a:lnTo>
                  <a:pt x="55803" y="218160"/>
                </a:lnTo>
                <a:lnTo>
                  <a:pt x="58216" y="218160"/>
                </a:lnTo>
                <a:lnTo>
                  <a:pt x="50939" y="215734"/>
                </a:lnTo>
                <a:close/>
              </a:path>
              <a:path w="810895" h="257175">
                <a:moveTo>
                  <a:pt x="759371" y="215734"/>
                </a:moveTo>
                <a:lnTo>
                  <a:pt x="752081" y="218160"/>
                </a:lnTo>
                <a:lnTo>
                  <a:pt x="756945" y="218160"/>
                </a:lnTo>
                <a:lnTo>
                  <a:pt x="759371" y="215734"/>
                </a:lnTo>
                <a:close/>
              </a:path>
              <a:path w="810895" h="257175">
                <a:moveTo>
                  <a:pt x="810323" y="213296"/>
                </a:moveTo>
                <a:lnTo>
                  <a:pt x="766648" y="213296"/>
                </a:lnTo>
                <a:lnTo>
                  <a:pt x="756945" y="218160"/>
                </a:lnTo>
                <a:lnTo>
                  <a:pt x="808702" y="218160"/>
                </a:lnTo>
                <a:lnTo>
                  <a:pt x="810323" y="213296"/>
                </a:lnTo>
                <a:close/>
              </a:path>
              <a:path w="810895" h="257175">
                <a:moveTo>
                  <a:pt x="46100" y="213296"/>
                </a:moveTo>
                <a:lnTo>
                  <a:pt x="50939" y="215734"/>
                </a:lnTo>
                <a:lnTo>
                  <a:pt x="48497" y="214099"/>
                </a:lnTo>
                <a:lnTo>
                  <a:pt x="46100" y="213296"/>
                </a:lnTo>
                <a:close/>
              </a:path>
              <a:path w="810895" h="257175">
                <a:moveTo>
                  <a:pt x="48497" y="214099"/>
                </a:moveTo>
                <a:lnTo>
                  <a:pt x="50939" y="215734"/>
                </a:lnTo>
                <a:lnTo>
                  <a:pt x="53378" y="215734"/>
                </a:lnTo>
                <a:lnTo>
                  <a:pt x="48497" y="214099"/>
                </a:lnTo>
                <a:close/>
              </a:path>
              <a:path w="810895" h="257175">
                <a:moveTo>
                  <a:pt x="763014" y="214514"/>
                </a:moveTo>
                <a:lnTo>
                  <a:pt x="759371" y="215734"/>
                </a:lnTo>
                <a:lnTo>
                  <a:pt x="761796" y="215734"/>
                </a:lnTo>
                <a:lnTo>
                  <a:pt x="763014" y="214514"/>
                </a:lnTo>
                <a:close/>
              </a:path>
              <a:path w="810895" h="257175">
                <a:moveTo>
                  <a:pt x="766648" y="213296"/>
                </a:moveTo>
                <a:lnTo>
                  <a:pt x="763014" y="214514"/>
                </a:lnTo>
                <a:lnTo>
                  <a:pt x="761796" y="215734"/>
                </a:lnTo>
                <a:lnTo>
                  <a:pt x="766648" y="213296"/>
                </a:lnTo>
                <a:close/>
              </a:path>
              <a:path w="810895" h="257175">
                <a:moveTo>
                  <a:pt x="810323" y="206032"/>
                </a:moveTo>
                <a:lnTo>
                  <a:pt x="771499" y="206032"/>
                </a:lnTo>
                <a:lnTo>
                  <a:pt x="763014" y="214514"/>
                </a:lnTo>
                <a:lnTo>
                  <a:pt x="766648" y="213296"/>
                </a:lnTo>
                <a:lnTo>
                  <a:pt x="810323" y="213296"/>
                </a:lnTo>
                <a:lnTo>
                  <a:pt x="810323" y="206032"/>
                </a:lnTo>
                <a:close/>
              </a:path>
              <a:path w="810895" h="257175">
                <a:moveTo>
                  <a:pt x="45496" y="212090"/>
                </a:moveTo>
                <a:lnTo>
                  <a:pt x="46100" y="213296"/>
                </a:lnTo>
                <a:lnTo>
                  <a:pt x="48497" y="214099"/>
                </a:lnTo>
                <a:lnTo>
                  <a:pt x="45496" y="212090"/>
                </a:lnTo>
                <a:close/>
              </a:path>
              <a:path w="810895" h="257175">
                <a:moveTo>
                  <a:pt x="43675" y="210870"/>
                </a:moveTo>
                <a:lnTo>
                  <a:pt x="46100" y="213296"/>
                </a:lnTo>
                <a:lnTo>
                  <a:pt x="45496" y="212090"/>
                </a:lnTo>
                <a:lnTo>
                  <a:pt x="43675" y="210870"/>
                </a:lnTo>
                <a:close/>
              </a:path>
              <a:path w="810895" h="257175">
                <a:moveTo>
                  <a:pt x="44884" y="210870"/>
                </a:moveTo>
                <a:lnTo>
                  <a:pt x="43675" y="210870"/>
                </a:lnTo>
                <a:lnTo>
                  <a:pt x="45496" y="212090"/>
                </a:lnTo>
                <a:lnTo>
                  <a:pt x="44884" y="210870"/>
                </a:lnTo>
                <a:close/>
              </a:path>
              <a:path w="810895" h="257175">
                <a:moveTo>
                  <a:pt x="769061" y="50888"/>
                </a:moveTo>
                <a:lnTo>
                  <a:pt x="771499" y="58178"/>
                </a:lnTo>
                <a:lnTo>
                  <a:pt x="771499" y="201193"/>
                </a:lnTo>
                <a:lnTo>
                  <a:pt x="769061" y="208457"/>
                </a:lnTo>
                <a:lnTo>
                  <a:pt x="771499" y="206032"/>
                </a:lnTo>
                <a:lnTo>
                  <a:pt x="810323" y="206032"/>
                </a:lnTo>
                <a:lnTo>
                  <a:pt x="810323" y="55753"/>
                </a:lnTo>
                <a:lnTo>
                  <a:pt x="771499" y="55753"/>
                </a:lnTo>
                <a:lnTo>
                  <a:pt x="769061" y="50888"/>
                </a:lnTo>
                <a:close/>
              </a:path>
              <a:path w="810895" h="257175">
                <a:moveTo>
                  <a:pt x="41236" y="201193"/>
                </a:moveTo>
                <a:lnTo>
                  <a:pt x="41236" y="206032"/>
                </a:lnTo>
                <a:lnTo>
                  <a:pt x="43675" y="208457"/>
                </a:lnTo>
                <a:lnTo>
                  <a:pt x="41236" y="201193"/>
                </a:lnTo>
                <a:close/>
              </a:path>
              <a:path w="810895" h="257175">
                <a:moveTo>
                  <a:pt x="43675" y="48488"/>
                </a:moveTo>
                <a:lnTo>
                  <a:pt x="41236" y="50888"/>
                </a:lnTo>
                <a:lnTo>
                  <a:pt x="41236" y="55753"/>
                </a:lnTo>
                <a:lnTo>
                  <a:pt x="43675" y="48488"/>
                </a:lnTo>
                <a:close/>
              </a:path>
              <a:path w="810895" h="257175">
                <a:moveTo>
                  <a:pt x="769061" y="48488"/>
                </a:moveTo>
                <a:lnTo>
                  <a:pt x="771499" y="55753"/>
                </a:lnTo>
                <a:lnTo>
                  <a:pt x="810323" y="55753"/>
                </a:lnTo>
                <a:lnTo>
                  <a:pt x="810323" y="50888"/>
                </a:lnTo>
                <a:lnTo>
                  <a:pt x="771499" y="50888"/>
                </a:lnTo>
                <a:lnTo>
                  <a:pt x="769061" y="48488"/>
                </a:lnTo>
                <a:close/>
              </a:path>
              <a:path w="810895" h="257175">
                <a:moveTo>
                  <a:pt x="808707" y="38785"/>
                </a:moveTo>
                <a:lnTo>
                  <a:pt x="756945" y="38785"/>
                </a:lnTo>
                <a:lnTo>
                  <a:pt x="766648" y="43624"/>
                </a:lnTo>
                <a:lnTo>
                  <a:pt x="764222" y="43624"/>
                </a:lnTo>
                <a:lnTo>
                  <a:pt x="771499" y="50888"/>
                </a:lnTo>
                <a:lnTo>
                  <a:pt x="810323" y="50888"/>
                </a:lnTo>
                <a:lnTo>
                  <a:pt x="810323" y="43624"/>
                </a:lnTo>
                <a:lnTo>
                  <a:pt x="808707" y="38785"/>
                </a:lnTo>
                <a:close/>
              </a:path>
              <a:path w="810895" h="257175">
                <a:moveTo>
                  <a:pt x="46100" y="46050"/>
                </a:moveTo>
                <a:lnTo>
                  <a:pt x="43700" y="48438"/>
                </a:lnTo>
                <a:lnTo>
                  <a:pt x="46100" y="46050"/>
                </a:lnTo>
                <a:close/>
              </a:path>
              <a:path w="810895" h="257175">
                <a:moveTo>
                  <a:pt x="46100" y="43624"/>
                </a:moveTo>
                <a:lnTo>
                  <a:pt x="43675" y="46050"/>
                </a:lnTo>
                <a:lnTo>
                  <a:pt x="45496" y="44837"/>
                </a:lnTo>
                <a:lnTo>
                  <a:pt x="46100" y="43624"/>
                </a:lnTo>
                <a:close/>
              </a:path>
              <a:path w="810895" h="257175">
                <a:moveTo>
                  <a:pt x="45496" y="44837"/>
                </a:moveTo>
                <a:lnTo>
                  <a:pt x="43675" y="46050"/>
                </a:lnTo>
                <a:lnTo>
                  <a:pt x="44891" y="46050"/>
                </a:lnTo>
                <a:lnTo>
                  <a:pt x="45496" y="44837"/>
                </a:lnTo>
                <a:close/>
              </a:path>
              <a:path w="810895" h="257175">
                <a:moveTo>
                  <a:pt x="48522" y="42821"/>
                </a:moveTo>
                <a:lnTo>
                  <a:pt x="46100" y="43624"/>
                </a:lnTo>
                <a:lnTo>
                  <a:pt x="45496" y="44837"/>
                </a:lnTo>
                <a:lnTo>
                  <a:pt x="48522" y="42821"/>
                </a:lnTo>
                <a:close/>
              </a:path>
              <a:path w="810895" h="257175">
                <a:moveTo>
                  <a:pt x="763004" y="42416"/>
                </a:moveTo>
                <a:lnTo>
                  <a:pt x="765029" y="44435"/>
                </a:lnTo>
                <a:lnTo>
                  <a:pt x="764222" y="43624"/>
                </a:lnTo>
                <a:lnTo>
                  <a:pt x="766648" y="43624"/>
                </a:lnTo>
                <a:lnTo>
                  <a:pt x="763004" y="42416"/>
                </a:lnTo>
                <a:close/>
              </a:path>
              <a:path w="810895" h="257175">
                <a:moveTo>
                  <a:pt x="50939" y="41211"/>
                </a:moveTo>
                <a:lnTo>
                  <a:pt x="46100" y="43624"/>
                </a:lnTo>
                <a:lnTo>
                  <a:pt x="48522" y="42821"/>
                </a:lnTo>
                <a:lnTo>
                  <a:pt x="50939" y="41211"/>
                </a:lnTo>
                <a:close/>
              </a:path>
              <a:path w="810895" h="257175">
                <a:moveTo>
                  <a:pt x="761796" y="41211"/>
                </a:moveTo>
                <a:lnTo>
                  <a:pt x="763004" y="42416"/>
                </a:lnTo>
                <a:lnTo>
                  <a:pt x="766648" y="43624"/>
                </a:lnTo>
                <a:lnTo>
                  <a:pt x="761796" y="41211"/>
                </a:lnTo>
                <a:close/>
              </a:path>
              <a:path w="810895" h="257175">
                <a:moveTo>
                  <a:pt x="756945" y="38785"/>
                </a:moveTo>
                <a:lnTo>
                  <a:pt x="55803" y="38785"/>
                </a:lnTo>
                <a:lnTo>
                  <a:pt x="50939" y="41211"/>
                </a:lnTo>
                <a:lnTo>
                  <a:pt x="48522" y="42821"/>
                </a:lnTo>
                <a:lnTo>
                  <a:pt x="53378" y="41211"/>
                </a:lnTo>
                <a:lnTo>
                  <a:pt x="759371" y="41211"/>
                </a:lnTo>
                <a:lnTo>
                  <a:pt x="756945" y="38785"/>
                </a:lnTo>
                <a:close/>
              </a:path>
              <a:path w="810895" h="257175">
                <a:moveTo>
                  <a:pt x="761796" y="41211"/>
                </a:moveTo>
                <a:lnTo>
                  <a:pt x="759371" y="41211"/>
                </a:lnTo>
                <a:lnTo>
                  <a:pt x="763004" y="42416"/>
                </a:lnTo>
                <a:lnTo>
                  <a:pt x="761796" y="41211"/>
                </a:lnTo>
                <a:close/>
              </a:path>
              <a:path w="810895" h="257175">
                <a:moveTo>
                  <a:pt x="778776" y="4851"/>
                </a:moveTo>
                <a:lnTo>
                  <a:pt x="33959" y="4851"/>
                </a:lnTo>
                <a:lnTo>
                  <a:pt x="26695" y="7264"/>
                </a:lnTo>
                <a:lnTo>
                  <a:pt x="26695" y="9690"/>
                </a:lnTo>
                <a:lnTo>
                  <a:pt x="786066" y="9690"/>
                </a:lnTo>
                <a:lnTo>
                  <a:pt x="783628" y="7264"/>
                </a:lnTo>
                <a:lnTo>
                  <a:pt x="778776" y="4851"/>
                </a:lnTo>
                <a:close/>
              </a:path>
              <a:path w="810895" h="257175">
                <a:moveTo>
                  <a:pt x="773925" y="2425"/>
                </a:moveTo>
                <a:lnTo>
                  <a:pt x="36398" y="2425"/>
                </a:lnTo>
                <a:lnTo>
                  <a:pt x="36398" y="4851"/>
                </a:lnTo>
                <a:lnTo>
                  <a:pt x="776363" y="4851"/>
                </a:lnTo>
                <a:lnTo>
                  <a:pt x="773925" y="2425"/>
                </a:lnTo>
                <a:close/>
              </a:path>
              <a:path w="810895" h="257175">
                <a:moveTo>
                  <a:pt x="766648" y="0"/>
                </a:moveTo>
                <a:lnTo>
                  <a:pt x="46100" y="0"/>
                </a:lnTo>
                <a:lnTo>
                  <a:pt x="43675" y="2425"/>
                </a:lnTo>
                <a:lnTo>
                  <a:pt x="769061" y="2425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40155" y="3772586"/>
            <a:ext cx="626110" cy="461009"/>
          </a:xfrm>
          <a:custGeom>
            <a:avLst/>
            <a:gdLst/>
            <a:ahLst/>
            <a:cxnLst/>
            <a:rect l="l" t="t" r="r" b="b"/>
            <a:pathLst>
              <a:path w="626109" h="461010">
                <a:moveTo>
                  <a:pt x="602827" y="18352"/>
                </a:moveTo>
                <a:lnTo>
                  <a:pt x="587340" y="19952"/>
                </a:lnTo>
                <a:lnTo>
                  <a:pt x="0" y="448437"/>
                </a:lnTo>
                <a:lnTo>
                  <a:pt x="9702" y="460540"/>
                </a:lnTo>
                <a:lnTo>
                  <a:pt x="597562" y="29968"/>
                </a:lnTo>
                <a:lnTo>
                  <a:pt x="602827" y="18352"/>
                </a:lnTo>
                <a:close/>
              </a:path>
              <a:path w="626109" h="461010">
                <a:moveTo>
                  <a:pt x="624885" y="2425"/>
                </a:moveTo>
                <a:lnTo>
                  <a:pt x="611365" y="2425"/>
                </a:lnTo>
                <a:lnTo>
                  <a:pt x="618642" y="14528"/>
                </a:lnTo>
                <a:lnTo>
                  <a:pt x="615949" y="16501"/>
                </a:lnTo>
                <a:lnTo>
                  <a:pt x="616229" y="16967"/>
                </a:lnTo>
                <a:lnTo>
                  <a:pt x="615162" y="17077"/>
                </a:lnTo>
                <a:lnTo>
                  <a:pt x="597562" y="29968"/>
                </a:lnTo>
                <a:lnTo>
                  <a:pt x="550722" y="133311"/>
                </a:lnTo>
                <a:lnTo>
                  <a:pt x="550722" y="143014"/>
                </a:lnTo>
                <a:lnTo>
                  <a:pt x="555586" y="143014"/>
                </a:lnTo>
                <a:lnTo>
                  <a:pt x="560425" y="145440"/>
                </a:lnTo>
                <a:lnTo>
                  <a:pt x="562864" y="143014"/>
                </a:lnTo>
                <a:lnTo>
                  <a:pt x="565276" y="140576"/>
                </a:lnTo>
                <a:lnTo>
                  <a:pt x="624885" y="2425"/>
                </a:lnTo>
                <a:close/>
              </a:path>
              <a:path w="626109" h="461010">
                <a:moveTo>
                  <a:pt x="625932" y="0"/>
                </a:moveTo>
                <a:lnTo>
                  <a:pt x="473087" y="14528"/>
                </a:lnTo>
                <a:lnTo>
                  <a:pt x="468223" y="19392"/>
                </a:lnTo>
                <a:lnTo>
                  <a:pt x="468223" y="29083"/>
                </a:lnTo>
                <a:lnTo>
                  <a:pt x="470662" y="31508"/>
                </a:lnTo>
                <a:lnTo>
                  <a:pt x="475526" y="31508"/>
                </a:lnTo>
                <a:lnTo>
                  <a:pt x="587340" y="19952"/>
                </a:lnTo>
                <a:lnTo>
                  <a:pt x="611365" y="2425"/>
                </a:lnTo>
                <a:lnTo>
                  <a:pt x="624885" y="2425"/>
                </a:lnTo>
                <a:lnTo>
                  <a:pt x="625932" y="0"/>
                </a:lnTo>
                <a:close/>
              </a:path>
              <a:path w="626109" h="461010">
                <a:moveTo>
                  <a:pt x="615162" y="17077"/>
                </a:moveTo>
                <a:lnTo>
                  <a:pt x="602827" y="18352"/>
                </a:lnTo>
                <a:lnTo>
                  <a:pt x="597562" y="29968"/>
                </a:lnTo>
                <a:lnTo>
                  <a:pt x="615162" y="17077"/>
                </a:lnTo>
                <a:close/>
              </a:path>
              <a:path w="626109" h="461010">
                <a:moveTo>
                  <a:pt x="611365" y="2425"/>
                </a:moveTo>
                <a:lnTo>
                  <a:pt x="587340" y="19952"/>
                </a:lnTo>
                <a:lnTo>
                  <a:pt x="602827" y="18352"/>
                </a:lnTo>
                <a:lnTo>
                  <a:pt x="608952" y="4838"/>
                </a:lnTo>
                <a:lnTo>
                  <a:pt x="612816" y="4838"/>
                </a:lnTo>
                <a:lnTo>
                  <a:pt x="611365" y="2425"/>
                </a:lnTo>
                <a:close/>
              </a:path>
              <a:path w="626109" h="461010">
                <a:moveTo>
                  <a:pt x="608952" y="4838"/>
                </a:moveTo>
                <a:lnTo>
                  <a:pt x="602827" y="18352"/>
                </a:lnTo>
                <a:lnTo>
                  <a:pt x="615162" y="17077"/>
                </a:lnTo>
                <a:lnTo>
                  <a:pt x="615949" y="16501"/>
                </a:lnTo>
                <a:lnTo>
                  <a:pt x="608952" y="4838"/>
                </a:lnTo>
                <a:close/>
              </a:path>
              <a:path w="626109" h="461010">
                <a:moveTo>
                  <a:pt x="615949" y="16501"/>
                </a:moveTo>
                <a:lnTo>
                  <a:pt x="615162" y="17077"/>
                </a:lnTo>
                <a:lnTo>
                  <a:pt x="616229" y="16967"/>
                </a:lnTo>
                <a:lnTo>
                  <a:pt x="615949" y="16501"/>
                </a:lnTo>
                <a:close/>
              </a:path>
              <a:path w="626109" h="461010">
                <a:moveTo>
                  <a:pt x="612816" y="4838"/>
                </a:moveTo>
                <a:lnTo>
                  <a:pt x="608952" y="4838"/>
                </a:lnTo>
                <a:lnTo>
                  <a:pt x="615949" y="16501"/>
                </a:lnTo>
                <a:lnTo>
                  <a:pt x="618642" y="14528"/>
                </a:lnTo>
                <a:lnTo>
                  <a:pt x="612816" y="483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6088" y="3772586"/>
            <a:ext cx="694055" cy="461009"/>
          </a:xfrm>
          <a:custGeom>
            <a:avLst/>
            <a:gdLst/>
            <a:ahLst/>
            <a:cxnLst/>
            <a:rect l="l" t="t" r="r" b="b"/>
            <a:pathLst>
              <a:path w="694054" h="461010">
                <a:moveTo>
                  <a:pt x="24676" y="15394"/>
                </a:moveTo>
                <a:lnTo>
                  <a:pt x="31393" y="28812"/>
                </a:lnTo>
                <a:lnTo>
                  <a:pt x="686600" y="460540"/>
                </a:lnTo>
                <a:lnTo>
                  <a:pt x="693877" y="448437"/>
                </a:lnTo>
                <a:lnTo>
                  <a:pt x="38076" y="16318"/>
                </a:lnTo>
                <a:lnTo>
                  <a:pt x="24676" y="15394"/>
                </a:lnTo>
                <a:close/>
              </a:path>
              <a:path w="694054" h="461010">
                <a:moveTo>
                  <a:pt x="0" y="0"/>
                </a:moveTo>
                <a:lnTo>
                  <a:pt x="67932" y="138150"/>
                </a:lnTo>
                <a:lnTo>
                  <a:pt x="70370" y="140576"/>
                </a:lnTo>
                <a:lnTo>
                  <a:pt x="75209" y="143014"/>
                </a:lnTo>
                <a:lnTo>
                  <a:pt x="80073" y="140576"/>
                </a:lnTo>
                <a:lnTo>
                  <a:pt x="82486" y="138150"/>
                </a:lnTo>
                <a:lnTo>
                  <a:pt x="84912" y="133311"/>
                </a:lnTo>
                <a:lnTo>
                  <a:pt x="82486" y="130886"/>
                </a:lnTo>
                <a:lnTo>
                  <a:pt x="31393" y="28812"/>
                </a:lnTo>
                <a:lnTo>
                  <a:pt x="9715" y="14528"/>
                </a:lnTo>
                <a:lnTo>
                  <a:pt x="16992" y="2425"/>
                </a:lnTo>
                <a:lnTo>
                  <a:pt x="51847" y="2425"/>
                </a:lnTo>
                <a:lnTo>
                  <a:pt x="0" y="0"/>
                </a:lnTo>
                <a:close/>
              </a:path>
              <a:path w="694054" h="461010">
                <a:moveTo>
                  <a:pt x="16992" y="2425"/>
                </a:moveTo>
                <a:lnTo>
                  <a:pt x="9715" y="14528"/>
                </a:lnTo>
                <a:lnTo>
                  <a:pt x="31393" y="28812"/>
                </a:lnTo>
                <a:lnTo>
                  <a:pt x="24676" y="15394"/>
                </a:lnTo>
                <a:lnTo>
                  <a:pt x="12128" y="14528"/>
                </a:lnTo>
                <a:lnTo>
                  <a:pt x="19392" y="4838"/>
                </a:lnTo>
                <a:lnTo>
                  <a:pt x="20654" y="4838"/>
                </a:lnTo>
                <a:lnTo>
                  <a:pt x="16992" y="2425"/>
                </a:lnTo>
                <a:close/>
              </a:path>
              <a:path w="694054" h="461010">
                <a:moveTo>
                  <a:pt x="51847" y="2425"/>
                </a:moveTo>
                <a:lnTo>
                  <a:pt x="16992" y="2425"/>
                </a:lnTo>
                <a:lnTo>
                  <a:pt x="38076" y="16318"/>
                </a:lnTo>
                <a:lnTo>
                  <a:pt x="152831" y="24231"/>
                </a:lnTo>
                <a:lnTo>
                  <a:pt x="157695" y="24231"/>
                </a:lnTo>
                <a:lnTo>
                  <a:pt x="160134" y="19392"/>
                </a:lnTo>
                <a:lnTo>
                  <a:pt x="160134" y="16967"/>
                </a:lnTo>
                <a:lnTo>
                  <a:pt x="162534" y="12128"/>
                </a:lnTo>
                <a:lnTo>
                  <a:pt x="157695" y="7264"/>
                </a:lnTo>
                <a:lnTo>
                  <a:pt x="155270" y="7264"/>
                </a:lnTo>
                <a:lnTo>
                  <a:pt x="51847" y="2425"/>
                </a:lnTo>
                <a:close/>
              </a:path>
              <a:path w="694054" h="461010">
                <a:moveTo>
                  <a:pt x="20654" y="4838"/>
                </a:moveTo>
                <a:lnTo>
                  <a:pt x="19392" y="4838"/>
                </a:lnTo>
                <a:lnTo>
                  <a:pt x="24676" y="15394"/>
                </a:lnTo>
                <a:lnTo>
                  <a:pt x="38076" y="16318"/>
                </a:lnTo>
                <a:lnTo>
                  <a:pt x="20654" y="4838"/>
                </a:lnTo>
                <a:close/>
              </a:path>
              <a:path w="694054" h="461010">
                <a:moveTo>
                  <a:pt x="19392" y="4838"/>
                </a:moveTo>
                <a:lnTo>
                  <a:pt x="12128" y="14528"/>
                </a:lnTo>
                <a:lnTo>
                  <a:pt x="24676" y="15394"/>
                </a:lnTo>
                <a:lnTo>
                  <a:pt x="19392" y="4838"/>
                </a:lnTo>
                <a:close/>
              </a:path>
            </a:pathLst>
          </a:custGeom>
          <a:solidFill>
            <a:srgbClr val="98B9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196450" y="3396290"/>
            <a:ext cx="19418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</a:pPr>
            <a:r>
              <a:rPr sz="2200" spc="-95" dirty="0">
                <a:latin typeface="Trebuchet MS"/>
                <a:cs typeface="Trebuchet MS"/>
              </a:rPr>
              <a:t>unfortunately</a:t>
            </a:r>
            <a:r>
              <a:rPr sz="2175" spc="-142" baseline="-21072" dirty="0">
                <a:latin typeface="Arial"/>
                <a:cs typeface="Arial"/>
              </a:rPr>
              <a:t>STM</a:t>
            </a:r>
            <a:endParaRPr sz="2175" baseline="-21072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689520" y="3273247"/>
            <a:ext cx="135839" cy="1357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84656" y="3268409"/>
            <a:ext cx="145567" cy="1454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71459" y="3273247"/>
            <a:ext cx="135864" cy="13575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66621" y="3268409"/>
            <a:ext cx="145554" cy="1454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50999" y="3273247"/>
            <a:ext cx="135864" cy="13575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46160" y="3268409"/>
            <a:ext cx="145542" cy="1454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232965" y="3273247"/>
            <a:ext cx="135851" cy="1357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28100" y="3268409"/>
            <a:ext cx="145580" cy="14542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9162" y="3217495"/>
            <a:ext cx="810895" cy="257175"/>
          </a:xfrm>
          <a:custGeom>
            <a:avLst/>
            <a:gdLst/>
            <a:ahLst/>
            <a:cxnLst/>
            <a:rect l="l" t="t" r="r" b="b"/>
            <a:pathLst>
              <a:path w="810895" h="257175">
                <a:moveTo>
                  <a:pt x="773925" y="252095"/>
                </a:moveTo>
                <a:lnTo>
                  <a:pt x="36372" y="252095"/>
                </a:lnTo>
                <a:lnTo>
                  <a:pt x="43662" y="254520"/>
                </a:lnTo>
                <a:lnTo>
                  <a:pt x="46088" y="256933"/>
                </a:lnTo>
                <a:lnTo>
                  <a:pt x="764222" y="256933"/>
                </a:lnTo>
                <a:lnTo>
                  <a:pt x="766648" y="254520"/>
                </a:lnTo>
                <a:lnTo>
                  <a:pt x="773925" y="252095"/>
                </a:lnTo>
                <a:close/>
              </a:path>
              <a:path w="810895" h="257175">
                <a:moveTo>
                  <a:pt x="783640" y="247256"/>
                </a:moveTo>
                <a:lnTo>
                  <a:pt x="26695" y="247256"/>
                </a:lnTo>
                <a:lnTo>
                  <a:pt x="33959" y="252095"/>
                </a:lnTo>
                <a:lnTo>
                  <a:pt x="778776" y="252095"/>
                </a:lnTo>
                <a:lnTo>
                  <a:pt x="783640" y="247256"/>
                </a:lnTo>
                <a:close/>
              </a:path>
              <a:path w="810895" h="257175">
                <a:moveTo>
                  <a:pt x="793330" y="239966"/>
                </a:moveTo>
                <a:lnTo>
                  <a:pt x="16979" y="239966"/>
                </a:lnTo>
                <a:lnTo>
                  <a:pt x="16979" y="242392"/>
                </a:lnTo>
                <a:lnTo>
                  <a:pt x="24256" y="244830"/>
                </a:lnTo>
                <a:lnTo>
                  <a:pt x="24256" y="247256"/>
                </a:lnTo>
                <a:lnTo>
                  <a:pt x="786041" y="247256"/>
                </a:lnTo>
                <a:lnTo>
                  <a:pt x="788479" y="244830"/>
                </a:lnTo>
                <a:lnTo>
                  <a:pt x="793330" y="242392"/>
                </a:lnTo>
                <a:lnTo>
                  <a:pt x="793330" y="239966"/>
                </a:lnTo>
                <a:close/>
              </a:path>
              <a:path w="810895" h="257175">
                <a:moveTo>
                  <a:pt x="43662" y="43624"/>
                </a:moveTo>
                <a:lnTo>
                  <a:pt x="0" y="43624"/>
                </a:lnTo>
                <a:lnTo>
                  <a:pt x="0" y="210896"/>
                </a:lnTo>
                <a:lnTo>
                  <a:pt x="2412" y="213309"/>
                </a:lnTo>
                <a:lnTo>
                  <a:pt x="4851" y="220573"/>
                </a:lnTo>
                <a:lnTo>
                  <a:pt x="4851" y="222999"/>
                </a:lnTo>
                <a:lnTo>
                  <a:pt x="9690" y="230276"/>
                </a:lnTo>
                <a:lnTo>
                  <a:pt x="9690" y="232702"/>
                </a:lnTo>
                <a:lnTo>
                  <a:pt x="12115" y="232702"/>
                </a:lnTo>
                <a:lnTo>
                  <a:pt x="14554" y="239966"/>
                </a:lnTo>
                <a:lnTo>
                  <a:pt x="795756" y="239966"/>
                </a:lnTo>
                <a:lnTo>
                  <a:pt x="800620" y="232702"/>
                </a:lnTo>
                <a:lnTo>
                  <a:pt x="800620" y="230276"/>
                </a:lnTo>
                <a:lnTo>
                  <a:pt x="803020" y="230276"/>
                </a:lnTo>
                <a:lnTo>
                  <a:pt x="805459" y="222999"/>
                </a:lnTo>
                <a:lnTo>
                  <a:pt x="805459" y="220573"/>
                </a:lnTo>
                <a:lnTo>
                  <a:pt x="807885" y="220573"/>
                </a:lnTo>
                <a:lnTo>
                  <a:pt x="807885" y="215734"/>
                </a:lnTo>
                <a:lnTo>
                  <a:pt x="48513" y="215734"/>
                </a:lnTo>
                <a:lnTo>
                  <a:pt x="41236" y="208470"/>
                </a:lnTo>
                <a:lnTo>
                  <a:pt x="42452" y="208470"/>
                </a:lnTo>
                <a:lnTo>
                  <a:pt x="41236" y="206032"/>
                </a:lnTo>
                <a:lnTo>
                  <a:pt x="41236" y="50914"/>
                </a:lnTo>
                <a:lnTo>
                  <a:pt x="42044" y="48488"/>
                </a:lnTo>
                <a:lnTo>
                  <a:pt x="41236" y="48488"/>
                </a:lnTo>
                <a:lnTo>
                  <a:pt x="43662" y="43624"/>
                </a:lnTo>
                <a:close/>
              </a:path>
              <a:path w="810895" h="257175">
                <a:moveTo>
                  <a:pt x="46088" y="213309"/>
                </a:moveTo>
                <a:lnTo>
                  <a:pt x="48513" y="215734"/>
                </a:lnTo>
                <a:lnTo>
                  <a:pt x="50939" y="215734"/>
                </a:lnTo>
                <a:lnTo>
                  <a:pt x="46088" y="213309"/>
                </a:lnTo>
                <a:close/>
              </a:path>
              <a:path w="810895" h="257175">
                <a:moveTo>
                  <a:pt x="48513" y="213309"/>
                </a:moveTo>
                <a:lnTo>
                  <a:pt x="50939" y="215734"/>
                </a:lnTo>
                <a:lnTo>
                  <a:pt x="55791" y="215734"/>
                </a:lnTo>
                <a:lnTo>
                  <a:pt x="48513" y="213309"/>
                </a:lnTo>
                <a:close/>
              </a:path>
              <a:path w="810895" h="257175">
                <a:moveTo>
                  <a:pt x="761784" y="213309"/>
                </a:moveTo>
                <a:lnTo>
                  <a:pt x="754519" y="215734"/>
                </a:lnTo>
                <a:lnTo>
                  <a:pt x="759358" y="215734"/>
                </a:lnTo>
                <a:lnTo>
                  <a:pt x="761784" y="213309"/>
                </a:lnTo>
                <a:close/>
              </a:path>
              <a:path w="810895" h="257175">
                <a:moveTo>
                  <a:pt x="764222" y="213309"/>
                </a:moveTo>
                <a:lnTo>
                  <a:pt x="759358" y="215734"/>
                </a:lnTo>
                <a:lnTo>
                  <a:pt x="761784" y="215734"/>
                </a:lnTo>
                <a:lnTo>
                  <a:pt x="764222" y="213309"/>
                </a:lnTo>
                <a:close/>
              </a:path>
              <a:path w="810895" h="257175">
                <a:moveTo>
                  <a:pt x="810323" y="201193"/>
                </a:moveTo>
                <a:lnTo>
                  <a:pt x="771499" y="201193"/>
                </a:lnTo>
                <a:lnTo>
                  <a:pt x="769061" y="208470"/>
                </a:lnTo>
                <a:lnTo>
                  <a:pt x="761784" y="215734"/>
                </a:lnTo>
                <a:lnTo>
                  <a:pt x="807885" y="215734"/>
                </a:lnTo>
                <a:lnTo>
                  <a:pt x="807885" y="213309"/>
                </a:lnTo>
                <a:lnTo>
                  <a:pt x="810323" y="213309"/>
                </a:lnTo>
                <a:lnTo>
                  <a:pt x="810323" y="201193"/>
                </a:lnTo>
                <a:close/>
              </a:path>
              <a:path w="810895" h="257175">
                <a:moveTo>
                  <a:pt x="42452" y="208470"/>
                </a:moveTo>
                <a:lnTo>
                  <a:pt x="41236" y="208470"/>
                </a:lnTo>
                <a:lnTo>
                  <a:pt x="43656" y="210883"/>
                </a:lnTo>
                <a:lnTo>
                  <a:pt x="42452" y="208470"/>
                </a:lnTo>
                <a:close/>
              </a:path>
              <a:path w="810895" h="257175">
                <a:moveTo>
                  <a:pt x="769061" y="206032"/>
                </a:moveTo>
                <a:lnTo>
                  <a:pt x="766660" y="210870"/>
                </a:lnTo>
                <a:lnTo>
                  <a:pt x="769061" y="208470"/>
                </a:lnTo>
                <a:lnTo>
                  <a:pt x="769061" y="206032"/>
                </a:lnTo>
                <a:close/>
              </a:path>
              <a:path w="810895" h="257175">
                <a:moveTo>
                  <a:pt x="41236" y="201193"/>
                </a:moveTo>
                <a:lnTo>
                  <a:pt x="41236" y="206032"/>
                </a:lnTo>
                <a:lnTo>
                  <a:pt x="43662" y="208470"/>
                </a:lnTo>
                <a:lnTo>
                  <a:pt x="41236" y="201193"/>
                </a:lnTo>
                <a:close/>
              </a:path>
              <a:path w="810895" h="257175">
                <a:moveTo>
                  <a:pt x="769061" y="50914"/>
                </a:moveTo>
                <a:lnTo>
                  <a:pt x="769061" y="206032"/>
                </a:lnTo>
                <a:lnTo>
                  <a:pt x="771499" y="201193"/>
                </a:lnTo>
                <a:lnTo>
                  <a:pt x="810323" y="201193"/>
                </a:lnTo>
                <a:lnTo>
                  <a:pt x="810323" y="53327"/>
                </a:lnTo>
                <a:lnTo>
                  <a:pt x="771499" y="53327"/>
                </a:lnTo>
                <a:lnTo>
                  <a:pt x="769061" y="50914"/>
                </a:lnTo>
                <a:close/>
              </a:path>
              <a:path w="810895" h="257175">
                <a:moveTo>
                  <a:pt x="43662" y="48488"/>
                </a:moveTo>
                <a:lnTo>
                  <a:pt x="41236" y="50914"/>
                </a:lnTo>
                <a:lnTo>
                  <a:pt x="41236" y="53327"/>
                </a:lnTo>
                <a:lnTo>
                  <a:pt x="43662" y="48488"/>
                </a:lnTo>
                <a:close/>
              </a:path>
              <a:path w="810895" h="257175">
                <a:moveTo>
                  <a:pt x="810323" y="43624"/>
                </a:moveTo>
                <a:lnTo>
                  <a:pt x="766648" y="43624"/>
                </a:lnTo>
                <a:lnTo>
                  <a:pt x="769061" y="48488"/>
                </a:lnTo>
                <a:lnTo>
                  <a:pt x="771499" y="53327"/>
                </a:lnTo>
                <a:lnTo>
                  <a:pt x="810323" y="53327"/>
                </a:lnTo>
                <a:lnTo>
                  <a:pt x="810323" y="43624"/>
                </a:lnTo>
                <a:close/>
              </a:path>
              <a:path w="810895" h="257175">
                <a:moveTo>
                  <a:pt x="767857" y="47278"/>
                </a:moveTo>
                <a:lnTo>
                  <a:pt x="769061" y="50914"/>
                </a:lnTo>
                <a:lnTo>
                  <a:pt x="769061" y="48488"/>
                </a:lnTo>
                <a:lnTo>
                  <a:pt x="767857" y="47278"/>
                </a:lnTo>
                <a:close/>
              </a:path>
              <a:path w="810895" h="257175">
                <a:moveTo>
                  <a:pt x="43662" y="43624"/>
                </a:moveTo>
                <a:lnTo>
                  <a:pt x="41236" y="48488"/>
                </a:lnTo>
                <a:lnTo>
                  <a:pt x="42448" y="47274"/>
                </a:lnTo>
                <a:lnTo>
                  <a:pt x="43662" y="43624"/>
                </a:lnTo>
                <a:close/>
              </a:path>
              <a:path w="810895" h="257175">
                <a:moveTo>
                  <a:pt x="42448" y="47274"/>
                </a:moveTo>
                <a:lnTo>
                  <a:pt x="41236" y="48488"/>
                </a:lnTo>
                <a:lnTo>
                  <a:pt x="42044" y="48488"/>
                </a:lnTo>
                <a:lnTo>
                  <a:pt x="42448" y="47274"/>
                </a:lnTo>
                <a:close/>
              </a:path>
              <a:path w="810895" h="257175">
                <a:moveTo>
                  <a:pt x="766648" y="43624"/>
                </a:moveTo>
                <a:lnTo>
                  <a:pt x="767857" y="47278"/>
                </a:lnTo>
                <a:lnTo>
                  <a:pt x="769061" y="48488"/>
                </a:lnTo>
                <a:lnTo>
                  <a:pt x="766648" y="43624"/>
                </a:lnTo>
                <a:close/>
              </a:path>
              <a:path w="810895" h="257175">
                <a:moveTo>
                  <a:pt x="807885" y="38785"/>
                </a:moveTo>
                <a:lnTo>
                  <a:pt x="759358" y="38785"/>
                </a:lnTo>
                <a:lnTo>
                  <a:pt x="766648" y="46050"/>
                </a:lnTo>
                <a:lnTo>
                  <a:pt x="767857" y="47278"/>
                </a:lnTo>
                <a:lnTo>
                  <a:pt x="766648" y="43624"/>
                </a:lnTo>
                <a:lnTo>
                  <a:pt x="810323" y="43624"/>
                </a:lnTo>
                <a:lnTo>
                  <a:pt x="807885" y="41224"/>
                </a:lnTo>
                <a:lnTo>
                  <a:pt x="807885" y="38785"/>
                </a:lnTo>
                <a:close/>
              </a:path>
              <a:path w="810895" h="257175">
                <a:moveTo>
                  <a:pt x="795756" y="16967"/>
                </a:moveTo>
                <a:lnTo>
                  <a:pt x="14554" y="16967"/>
                </a:lnTo>
                <a:lnTo>
                  <a:pt x="12115" y="21818"/>
                </a:lnTo>
                <a:lnTo>
                  <a:pt x="9690" y="24256"/>
                </a:lnTo>
                <a:lnTo>
                  <a:pt x="9690" y="26657"/>
                </a:lnTo>
                <a:lnTo>
                  <a:pt x="4851" y="31521"/>
                </a:lnTo>
                <a:lnTo>
                  <a:pt x="4851" y="36360"/>
                </a:lnTo>
                <a:lnTo>
                  <a:pt x="2412" y="41224"/>
                </a:lnTo>
                <a:lnTo>
                  <a:pt x="2412" y="43624"/>
                </a:lnTo>
                <a:lnTo>
                  <a:pt x="43662" y="43624"/>
                </a:lnTo>
                <a:lnTo>
                  <a:pt x="42448" y="47274"/>
                </a:lnTo>
                <a:lnTo>
                  <a:pt x="43668" y="46050"/>
                </a:lnTo>
                <a:lnTo>
                  <a:pt x="50939" y="38785"/>
                </a:lnTo>
                <a:lnTo>
                  <a:pt x="807885" y="38785"/>
                </a:lnTo>
                <a:lnTo>
                  <a:pt x="807885" y="36360"/>
                </a:lnTo>
                <a:lnTo>
                  <a:pt x="805459" y="33934"/>
                </a:lnTo>
                <a:lnTo>
                  <a:pt x="805459" y="31521"/>
                </a:lnTo>
                <a:lnTo>
                  <a:pt x="803020" y="26657"/>
                </a:lnTo>
                <a:lnTo>
                  <a:pt x="800620" y="24256"/>
                </a:lnTo>
                <a:lnTo>
                  <a:pt x="800620" y="21818"/>
                </a:lnTo>
                <a:lnTo>
                  <a:pt x="795756" y="16967"/>
                </a:lnTo>
                <a:close/>
              </a:path>
              <a:path w="810895" h="257175">
                <a:moveTo>
                  <a:pt x="765674" y="45084"/>
                </a:moveTo>
                <a:lnTo>
                  <a:pt x="766635" y="46050"/>
                </a:lnTo>
                <a:lnTo>
                  <a:pt x="765674" y="45084"/>
                </a:lnTo>
                <a:close/>
              </a:path>
              <a:path w="810895" h="257175">
                <a:moveTo>
                  <a:pt x="761784" y="41224"/>
                </a:moveTo>
                <a:lnTo>
                  <a:pt x="765674" y="45084"/>
                </a:lnTo>
                <a:lnTo>
                  <a:pt x="764222" y="43624"/>
                </a:lnTo>
                <a:lnTo>
                  <a:pt x="761784" y="41224"/>
                </a:lnTo>
                <a:close/>
              </a:path>
              <a:path w="810895" h="257175">
                <a:moveTo>
                  <a:pt x="55791" y="38785"/>
                </a:moveTo>
                <a:lnTo>
                  <a:pt x="50939" y="38785"/>
                </a:lnTo>
                <a:lnTo>
                  <a:pt x="48513" y="41224"/>
                </a:lnTo>
                <a:lnTo>
                  <a:pt x="55791" y="38785"/>
                </a:lnTo>
                <a:close/>
              </a:path>
              <a:path w="810895" h="257175">
                <a:moveTo>
                  <a:pt x="58216" y="38785"/>
                </a:moveTo>
                <a:lnTo>
                  <a:pt x="55791" y="38785"/>
                </a:lnTo>
                <a:lnTo>
                  <a:pt x="50939" y="41224"/>
                </a:lnTo>
                <a:lnTo>
                  <a:pt x="58216" y="38785"/>
                </a:lnTo>
                <a:close/>
              </a:path>
              <a:path w="810895" h="257175">
                <a:moveTo>
                  <a:pt x="759358" y="38785"/>
                </a:moveTo>
                <a:lnTo>
                  <a:pt x="754519" y="38785"/>
                </a:lnTo>
                <a:lnTo>
                  <a:pt x="761784" y="41224"/>
                </a:lnTo>
                <a:lnTo>
                  <a:pt x="759358" y="38785"/>
                </a:lnTo>
                <a:close/>
              </a:path>
              <a:path w="810895" h="257175">
                <a:moveTo>
                  <a:pt x="766648" y="0"/>
                </a:moveTo>
                <a:lnTo>
                  <a:pt x="43662" y="0"/>
                </a:lnTo>
                <a:lnTo>
                  <a:pt x="36372" y="2425"/>
                </a:lnTo>
                <a:lnTo>
                  <a:pt x="33959" y="4864"/>
                </a:lnTo>
                <a:lnTo>
                  <a:pt x="26695" y="7264"/>
                </a:lnTo>
                <a:lnTo>
                  <a:pt x="24256" y="9702"/>
                </a:lnTo>
                <a:lnTo>
                  <a:pt x="16979" y="14554"/>
                </a:lnTo>
                <a:lnTo>
                  <a:pt x="16979" y="16967"/>
                </a:lnTo>
                <a:lnTo>
                  <a:pt x="793330" y="16967"/>
                </a:lnTo>
                <a:lnTo>
                  <a:pt x="793330" y="14554"/>
                </a:lnTo>
                <a:lnTo>
                  <a:pt x="788479" y="9702"/>
                </a:lnTo>
                <a:lnTo>
                  <a:pt x="786041" y="9702"/>
                </a:lnTo>
                <a:lnTo>
                  <a:pt x="786041" y="7264"/>
                </a:lnTo>
                <a:lnTo>
                  <a:pt x="783640" y="7264"/>
                </a:lnTo>
                <a:lnTo>
                  <a:pt x="778776" y="4864"/>
                </a:lnTo>
                <a:lnTo>
                  <a:pt x="776338" y="4864"/>
                </a:lnTo>
                <a:lnTo>
                  <a:pt x="776338" y="2425"/>
                </a:lnTo>
                <a:lnTo>
                  <a:pt x="773925" y="2425"/>
                </a:lnTo>
                <a:lnTo>
                  <a:pt x="76664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715646" y="3866537"/>
            <a:ext cx="5568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750" spc="10" dirty="0">
                <a:latin typeface="Arial"/>
                <a:cs typeface="Arial"/>
              </a:rPr>
              <a:t>W </a:t>
            </a:r>
            <a:r>
              <a:rPr sz="1750" spc="-125" dirty="0">
                <a:latin typeface="Arial"/>
                <a:cs typeface="Arial"/>
              </a:rPr>
              <a:t>,</a:t>
            </a:r>
            <a:r>
              <a:rPr sz="1750" spc="-370" dirty="0">
                <a:latin typeface="Arial"/>
                <a:cs typeface="Arial"/>
              </a:rPr>
              <a:t> </a:t>
            </a:r>
            <a:r>
              <a:rPr sz="1750" spc="-20" dirty="0">
                <a:latin typeface="Arial"/>
                <a:cs typeface="Arial"/>
              </a:rPr>
              <a:t>b</a:t>
            </a:r>
            <a:endParaRPr sz="17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78181" y="3973192"/>
            <a:ext cx="540385" cy="2083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  <a:tabLst>
                <a:tab pos="374015" algn="l"/>
              </a:tabLst>
            </a:pPr>
            <a:r>
              <a:rPr sz="1250" spc="-15" dirty="0">
                <a:latin typeface="Verdana"/>
                <a:cs typeface="Verdana"/>
              </a:rPr>
              <a:t>m	m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48684" y="4385263"/>
            <a:ext cx="1748155" cy="8845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spcBef>
                <a:spcPts val="130"/>
              </a:spcBef>
            </a:pPr>
            <a:r>
              <a:rPr sz="2200" spc="-95" dirty="0">
                <a:latin typeface="Trebuchet MS"/>
                <a:cs typeface="Trebuchet MS"/>
              </a:rPr>
              <a:t>unfortunate</a:t>
            </a:r>
            <a:r>
              <a:rPr sz="2175" spc="-142" baseline="-21072" dirty="0">
                <a:latin typeface="Arial"/>
                <a:cs typeface="Arial"/>
              </a:rPr>
              <a:t>STM</a:t>
            </a:r>
            <a:endParaRPr sz="2175" baseline="-21072">
              <a:latin typeface="Arial"/>
              <a:cs typeface="Arial"/>
            </a:endParaRPr>
          </a:p>
          <a:p>
            <a:pPr marR="13335" algn="ctr">
              <a:spcBef>
                <a:spcPts val="1989"/>
              </a:spcBef>
            </a:pPr>
            <a:r>
              <a:rPr sz="1750" spc="-150" dirty="0">
                <a:latin typeface="Arial"/>
                <a:cs typeface="Arial"/>
              </a:rPr>
              <a:t>W</a:t>
            </a:r>
            <a:r>
              <a:rPr sz="1875" spc="-225" baseline="-15555" dirty="0">
                <a:latin typeface="Verdana"/>
                <a:cs typeface="Verdana"/>
              </a:rPr>
              <a:t>m</a:t>
            </a:r>
            <a:r>
              <a:rPr sz="1750" spc="-150" dirty="0">
                <a:latin typeface="Arial"/>
                <a:cs typeface="Arial"/>
              </a:rPr>
              <a:t>,</a:t>
            </a:r>
            <a:r>
              <a:rPr sz="1750" spc="-210" dirty="0">
                <a:latin typeface="Arial"/>
                <a:cs typeface="Arial"/>
              </a:rPr>
              <a:t> </a:t>
            </a:r>
            <a:r>
              <a:rPr sz="1750" spc="-50" dirty="0">
                <a:latin typeface="Arial"/>
                <a:cs typeface="Arial"/>
              </a:rPr>
              <a:t>b</a:t>
            </a:r>
            <a:r>
              <a:rPr sz="1875" spc="-75" baseline="-15555" dirty="0">
                <a:latin typeface="Verdana"/>
                <a:cs typeface="Verdana"/>
              </a:rPr>
              <a:t>m</a:t>
            </a:r>
            <a:endParaRPr sz="1875" baseline="-15555">
              <a:latin typeface="Verdana"/>
              <a:cs typeface="Verdana"/>
            </a:endParaRP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FA08421-E531-4985-9A61-38919FCD560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8783111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26765&quot;&gt;&lt;property id=&quot;20148&quot; value=&quot;5&quot;/&gt;&lt;property id=&quot;20300&quot; value=&quot;Slide 18 - &amp;quot;Word Embedding: Word2Vec&amp;quot;&quot;/&gt;&lt;property id=&quot;20307&quot; value=&quot;489&quot;/&gt;&lt;/object&gt;&lt;object type=&quot;3&quot; unique_id=&quot;29467&quot;&gt;&lt;property id=&quot;20148&quot; value=&quot;5&quot;/&gt;&lt;property id=&quot;20300&quot; value=&quot;Slide 3 - &amp;quot;What is Natural Language Processing (NLP)?&amp;quot;&quot;/&gt;&lt;property id=&quot;20307&quot; value=&quot;525&quot;/&gt;&lt;/object&gt;&lt;object type=&quot;3&quot; unique_id=&quot;29468&quot;&gt;&lt;property id=&quot;20148&quot; value=&quot;5&quot;/&gt;&lt;property id=&quot;20300&quot; value=&quot;Slide 4 - &amp;quot;NLP Levels&amp;quot;&quot;/&gt;&lt;property id=&quot;20307&quot; value=&quot;526&quot;/&gt;&lt;/object&gt;&lt;object type=&quot;3&quot; unique_id=&quot;29469&quot;&gt;&lt;property id=&quot;20148&quot; value=&quot;5&quot;/&gt;&lt;property id=&quot;20300&quot; value=&quot;Slide 5 - &amp;quot;NLP Applications&amp;quot;&quot;/&gt;&lt;property id=&quot;20307&quot; value=&quot;527&quot;/&gt;&lt;/object&gt;&lt;object type=&quot;3&quot; unique_id=&quot;29470&quot;&gt;&lt;property id=&quot;20148&quot; value=&quot;5&quot;/&gt;&lt;property id=&quot;20300&quot; value=&quot;Slide 6 - &amp;quot;NLP in Industry&amp;quot;&quot;/&gt;&lt;property id=&quot;20307&quot; value=&quot;528&quot;/&gt;&lt;/object&gt;&lt;object type=&quot;3&quot; unique_id=&quot;29471&quot;&gt;&lt;property id=&quot;20148&quot; value=&quot;5&quot;/&gt;&lt;property id=&quot;20300&quot; value=&quot;Slide 7 - &amp;quot;Why is NLP hard?&amp;quot;&quot;/&gt;&lt;property id=&quot;20307&quot; value=&quot;529&quot;/&gt;&lt;/object&gt;&lt;object type=&quot;3&quot; unique_id=&quot;29476&quot;&gt;&lt;property id=&quot;20148&quot; value=&quot;5&quot;/&gt;&lt;property id=&quot;20300&quot; value=&quot;Slide 8 - &amp;quot;Deep Learning + NLP = Deep NLP&amp;quot;&quot;/&gt;&lt;property id=&quot;20307&quot; value=&quot;537&quot;/&gt;&lt;/object&gt;&lt;object type=&quot;3&quot; unique_id=&quot;29478&quot;&gt;&lt;property id=&quot;20148&quot; value=&quot;5&quot;/&gt;&lt;property id=&quot;20300&quot; value=&quot;Slide 9 - &amp;quot;Representations at NLP Levels: Morphology&amp;quot;&quot;/&gt;&lt;property id=&quot;20307&quot; value=&quot;539&quot;/&gt;&lt;/object&gt;&lt;object type=&quot;3&quot; unique_id=&quot;29479&quot;&gt;&lt;property id=&quot;20148&quot; value=&quot;5&quot;/&gt;&lt;property id=&quot;20300&quot; value=&quot;Slide 10 - &amp;quot;Neural word vectors - visualization&amp;quot;&quot;/&gt;&lt;property id=&quot;20307&quot; value=&quot;540&quot;/&gt;&lt;/object&gt;&lt;object type=&quot;3&quot; unique_id=&quot;29480&quot;&gt;&lt;property id=&quot;20148&quot; value=&quot;5&quot;/&gt;&lt;property id=&quot;20300&quot; value=&quot;Slide 11 - &amp;quot;Representations at NLP Levels: Syntax&amp;quot;&quot;/&gt;&lt;property id=&quot;20307&quot; value=&quot;541&quot;/&gt;&lt;/object&gt;&lt;object type=&quot;3&quot; unique_id=&quot;29481&quot;&gt;&lt;property id=&quot;20148&quot; value=&quot;5&quot;/&gt;&lt;property id=&quot;20300&quot; value=&quot;Slide 12 - &amp;quot;Representations at NLP Levels: Semantics&amp;quot;&quot;/&gt;&lt;property id=&quot;20307&quot; value=&quot;542&quot;/&gt;&lt;/object&gt;&lt;object type=&quot;3&quot; unique_id=&quot;29482&quot;&gt;&lt;property id=&quot;20148&quot; value=&quot;5&quot;/&gt;&lt;property id=&quot;20300&quot; value=&quot;Slide 13 - &amp;quot;NLP Applications: Sentiment Analysis&amp;quot;&quot;/&gt;&lt;property id=&quot;20307&quot; value=&quot;543&quot;/&gt;&lt;/object&gt;&lt;object type=&quot;3&quot; unique_id=&quot;29483&quot;&gt;&lt;property id=&quot;20148&quot; value=&quot;5&quot;/&gt;&lt;property id=&quot;20300&quot; value=&quot;Slide 14 - &amp;quot;Question Answering&amp;quot;&quot;/&gt;&lt;property id=&quot;20307&quot; value=&quot;544&quot;/&gt;&lt;/object&gt;&lt;object type=&quot;3&quot; unique_id=&quot;29484&quot;&gt;&lt;property id=&quot;20148&quot; value=&quot;5&quot;/&gt;&lt;property id=&quot;20300&quot; value=&quot;Slide 15 - &amp;quot;Machine Translation&amp;quot;&quot;/&gt;&lt;property id=&quot;20307&quot; value=&quot;545&quot;/&gt;&lt;/object&gt;&lt;object type=&quot;3&quot; unique_id=&quot;29486&quot;&gt;&lt;property id=&quot;20148&quot; value=&quot;5&quot;/&gt;&lt;property id=&quot;20300&quot; value=&quot;Slide 16 - &amp;quot;Machine Translation&amp;quot;&quot;/&gt;&lt;property id=&quot;20307&quot; value=&quot;547&quot;/&gt;&lt;/object&gt;&lt;object type=&quot;3&quot; unique_id=&quot;29487&quot;&gt;&lt;property id=&quot;20148&quot; value=&quot;5&quot;/&gt;&lt;property id=&quot;20300&quot; value=&quot;Slide 17 - &amp;quot;Representation for all levels: Vectors&amp;quot;&quot;/&gt;&lt;property id=&quot;20307&quot; value=&quot;548&quot;/&gt;&lt;/object&gt;&lt;object type=&quot;3&quot; unique_id=&quot;29768&quot;&gt;&lt;property id=&quot;20148&quot; value=&quot;5&quot;/&gt;&lt;property id=&quot;20300&quot; value=&quot;Slide 2 - &amp;quot;Introduction&amp;quot;&quot;/&gt;&lt;property id=&quot;20307&quot; value=&quot;549&quot;/&gt;&lt;/object&gt;&lt;object type=&quot;3&quot; unique_id=&quot;30672&quot;&gt;&lt;property id=&quot;20148&quot; value=&quot;5&quot;/&gt;&lt;property id=&quot;20300&quot; value=&quot;Slide 19 - &amp;quot;How do we represent the meaning of a word?&amp;quot;&quot;/&gt;&lt;property id=&quot;20307&quot; value=&quot;550&quot;/&gt;&lt;/object&gt;&lt;object type=&quot;3&quot; unique_id=&quot;30673&quot;&gt;&lt;property id=&quot;20148&quot; value=&quot;5&quot;/&gt;&lt;property id=&quot;20300&quot; value=&quot;Slide 20 - &amp;quot;How to represent meaning in a computer?&amp;quot;&quot;/&gt;&lt;property id=&quot;20307&quot; value=&quot;551&quot;/&gt;&lt;/object&gt;&lt;object type=&quot;3&quot; unique_id=&quot;30674&quot;&gt;&lt;property id=&quot;20148&quot; value=&quot;5&quot;/&gt;&lt;property id=&quot;20300&quot; value=&quot;Slide 21 - &amp;quot;Problems with this discrete representation&amp;quot;&quot;/&gt;&lt;property id=&quot;20307&quot; value=&quot;552&quot;/&gt;&lt;/object&gt;&lt;object type=&quot;3&quot; unique_id=&quot;30698&quot;&gt;&lt;property id=&quot;20148&quot; value=&quot;5&quot;/&gt;&lt;property id=&quot;20300&quot; value=&quot;Slide 52 - &amp;quot;Count based vs direct prediction&amp;quot;&quot;/&gt;&lt;property id=&quot;20307&quot; value=&quot;579&quot;/&gt;&lt;/object&gt;&lt;object type=&quot;3&quot; unique_id=&quot;30699&quot;&gt;&lt;property id=&quot;20148&quot; value=&quot;5&quot;/&gt;&lt;property id=&quot;20300&quot; value=&quot;Slide 53 - &amp;quot;Combining the best of both worlds: GloVe&amp;quot;&quot;/&gt;&lt;property id=&quot;20307&quot; value=&quot;580&quot;/&gt;&lt;/object&gt;&lt;object type=&quot;3&quot; unique_id=&quot;30700&quot;&gt;&lt;property id=&quot;20148&quot; value=&quot;5&quot;/&gt;&lt;property id=&quot;20300&quot; value=&quot;Slide 54 - &amp;quot;Glove results&amp;quot;&quot;/&gt;&lt;property id=&quot;20307&quot; value=&quot;581&quot;/&gt;&lt;/object&gt;&lt;object type=&quot;3&quot; unique_id=&quot;30701&quot;&gt;&lt;property id=&quot;20148&quot; value=&quot;5&quot;/&gt;&lt;property id=&quot;20300&quot; value=&quot;Slide 55 - &amp;quot;Test for linear relationships, examined by Mikolov et al. (2014)&amp;quot;&quot;/&gt;&lt;property id=&quot;20307&quot; value=&quot;582&quot;/&gt;&lt;/object&gt;&lt;object type=&quot;3&quot; unique_id=&quot;30702&quot;&gt;&lt;property id=&quot;20148&quot; value=&quot;5&quot;/&gt;&lt;property id=&quot;20300&quot; value=&quot;Slide 56 - &amp;quot;Glove Visualizations&amp;quot;&quot;/&gt;&lt;property id=&quot;20307&quot; value=&quot;583&quot;/&gt;&lt;/object&gt;&lt;object type=&quot;3&quot; unique_id=&quot;30703&quot;&gt;&lt;property id=&quot;20148&quot; value=&quot;5&quot;/&gt;&lt;property id=&quot;20300&quot; value=&quot;Slide 57 - &amp;quot;Glove Visualizations: Company - CEO&amp;quot;&quot;/&gt;&lt;property id=&quot;20307&quot; value=&quot;584&quot;/&gt;&lt;/object&gt;&lt;object type=&quot;3&quot; unique_id=&quot;30704&quot;&gt;&lt;property id=&quot;20148&quot; value=&quot;5&quot;/&gt;&lt;property id=&quot;20300&quot; value=&quot;Slide 58 - &amp;quot;Glove Visualizations: Superlatives&amp;quot;&quot;/&gt;&lt;property id=&quot;20307&quot; value=&quot;585&quot;/&gt;&lt;/object&gt;&lt;object type=&quot;3&quot; unique_id=&quot;33952&quot;&gt;&lt;property id=&quot;20148&quot; value=&quot;5&quot;/&gt;&lt;property id=&quot;20300&quot; value=&quot;Slide 22 - &amp;quot;Representing words as discrete symbols&amp;quot;&quot;/&gt;&lt;property id=&quot;20307&quot; value=&quot;595&quot;/&gt;&lt;/object&gt;&lt;object type=&quot;3&quot; unique_id=&quot;33953&quot;&gt;&lt;property id=&quot;20148&quot; value=&quot;5&quot;/&gt;&lt;property id=&quot;20300&quot; value=&quot;Slide 23 - &amp;quot;Representing words as discrete symbols&amp;quot;&quot;/&gt;&lt;property id=&quot;20307&quot; value=&quot;596&quot;/&gt;&lt;/object&gt;&lt;object type=&quot;3&quot; unique_id=&quot;33954&quot;&gt;&lt;property id=&quot;20148&quot; value=&quot;5&quot;/&gt;&lt;property id=&quot;20300&quot; value=&quot;Slide 24 - &amp;quot;Representing words by their context&amp;quot;&quot;/&gt;&lt;property id=&quot;20307&quot; value=&quot;597&quot;/&gt;&lt;/object&gt;&lt;object type=&quot;3&quot; unique_id=&quot;33955&quot;&gt;&lt;property id=&quot;20148&quot; value=&quot;5&quot;/&gt;&lt;property id=&quot;20300&quot; value=&quot;Slide 25 - &amp;quot;Word vectors&amp;quot;&quot;/&gt;&lt;property id=&quot;20307&quot; value=&quot;598&quot;/&gt;&lt;/object&gt;&lt;object type=&quot;3&quot; unique_id=&quot;33956&quot;&gt;&lt;property id=&quot;20148&quot; value=&quot;5&quot;/&gt;&lt;property id=&quot;20300&quot; value=&quot;Slide 26 - &amp;quot;How to make neighbors represent words?&amp;quot;&quot;/&gt;&lt;property id=&quot;20307&quot; value=&quot;619&quot;/&gt;&lt;/object&gt;&lt;object type=&quot;3&quot; unique_id=&quot;33957&quot;&gt;&lt;property id=&quot;20148&quot; value=&quot;5&quot;/&gt;&lt;property id=&quot;20300&quot; value=&quot;Slide 27 - &amp;quot;Window based cooccurence matrix&amp;quot;&quot;/&gt;&lt;property id=&quot;20307&quot; value=&quot;620&quot;/&gt;&lt;/object&gt;&lt;object type=&quot;3&quot; unique_id=&quot;33958&quot;&gt;&lt;property id=&quot;20148&quot; value=&quot;5&quot;/&gt;&lt;property id=&quot;20300&quot; value=&quot;Slide 28 - &amp;quot;Window based cooccurence matrix&amp;quot;&quot;/&gt;&lt;property id=&quot;20307&quot; value=&quot;621&quot;/&gt;&lt;/object&gt;&lt;object type=&quot;3&quot; unique_id=&quot;33959&quot;&gt;&lt;property id=&quot;20148&quot; value=&quot;5&quot;/&gt;&lt;property id=&quot;20300&quot; value=&quot;Slide 29 - &amp;quot;Problems with simple cooccurrence vectors&amp;quot;&quot;/&gt;&lt;property id=&quot;20307&quot; value=&quot;622&quot;/&gt;&lt;/object&gt;&lt;object type=&quot;3&quot; unique_id=&quot;33960&quot;&gt;&lt;property id=&quot;20148&quot; value=&quot;5&quot;/&gt;&lt;property id=&quot;20300&quot; value=&quot;Slide 30 - &amp;quot;Solution: Low dimensional vectors&amp;quot;&quot;/&gt;&lt;property id=&quot;20307&quot; value=&quot;623&quot;/&gt;&lt;/object&gt;&lt;object type=&quot;3&quot; unique_id=&quot;33961&quot;&gt;&lt;property id=&quot;20148&quot; value=&quot;5&quot;/&gt;&lt;property id=&quot;20300&quot; value=&quot;Slide 31 - &amp;quot;Method 1: Dimensionality Reduction on X&amp;quot;&quot;/&gt;&lt;property id=&quot;20307&quot; value=&quot;624&quot;/&gt;&lt;/object&gt;&lt;object type=&quot;3&quot; unique_id=&quot;33962&quot;&gt;&lt;property id=&quot;20148&quot; value=&quot;5&quot;/&gt;&lt;property id=&quot;20300&quot; value=&quot;Slide 32 - &amp;quot;Simple SVD word vectors in Python&amp;quot;&quot;/&gt;&lt;property id=&quot;20307&quot; value=&quot;625&quot;/&gt;&lt;/object&gt;&lt;object type=&quot;3&quot; unique_id=&quot;33963&quot;&gt;&lt;property id=&quot;20148&quot; value=&quot;5&quot;/&gt;&lt;property id=&quot;20300&quot; value=&quot;Slide 33 - &amp;quot;Simple SVD word vectors in Python&amp;quot;&quot;/&gt;&lt;property id=&quot;20307&quot; value=&quot;626&quot;/&gt;&lt;/object&gt;&lt;object type=&quot;3&quot; unique_id=&quot;33964&quot;&gt;&lt;property id=&quot;20148&quot; value=&quot;5&quot;/&gt;&lt;property id=&quot;20300&quot; value=&quot;Slide 34 - &amp;quot;Hacks to X&amp;quot;&quot;/&gt;&lt;property id=&quot;20307&quot; value=&quot;629&quot;/&gt;&lt;/object&gt;&lt;object type=&quot;3&quot; unique_id=&quot;33965&quot;&gt;&lt;property id=&quot;20148&quot; value=&quot;5&quot;/&gt;&lt;property id=&quot;20300&quot; value=&quot;Slide 38 - &amp;quot;Problems with SVD&amp;quot;&quot;/&gt;&lt;property id=&quot;20307&quot; value=&quot;627&quot;/&gt;&lt;/object&gt;&lt;object type=&quot;3&quot; unique_id=&quot;33966&quot;&gt;&lt;property id=&quot;20148&quot; value=&quot;5&quot;/&gt;&lt;property id=&quot;20300&quot; value=&quot;Slide 39 - &amp;quot;Idea: Directly learn low-dimensional word vectors&amp;quot;&quot;/&gt;&lt;property id=&quot;20307&quot; value=&quot;628&quot;/&gt;&lt;/object&gt;&lt;object type=&quot;3&quot; unique_id=&quot;33967&quot;&gt;&lt;property id=&quot;20148&quot; value=&quot;5&quot;/&gt;&lt;property id=&quot;20300&quot; value=&quot;Slide 40 - &amp;quot;Word2vec: Overview&amp;quot;&quot;/&gt;&lt;property id=&quot;20307&quot; value=&quot;599&quot;/&gt;&lt;/object&gt;&lt;object type=&quot;3&quot; unique_id=&quot;33968&quot;&gt;&lt;property id=&quot;20148&quot; value=&quot;5&quot;/&gt;&lt;property id=&quot;20300&quot; value=&quot;Slide 41 - &amp;quot;Word2vec: Overview&amp;quot;&quot;/&gt;&lt;property id=&quot;20307&quot; value=&quot;600&quot;/&gt;&lt;/object&gt;&lt;object type=&quot;3&quot; unique_id=&quot;33969&quot;&gt;&lt;property id=&quot;20148&quot; value=&quot;5&quot;/&gt;&lt;property id=&quot;20300&quot; value=&quot;Slide 42 - &amp;quot;Word2vec: Overview&amp;quot;&quot;/&gt;&lt;property id=&quot;20307&quot; value=&quot;617&quot;/&gt;&lt;/object&gt;&lt;object type=&quot;3&quot; unique_id=&quot;33970&quot;&gt;&lt;property id=&quot;20148&quot; value=&quot;5&quot;/&gt;&lt;property id=&quot;20300&quot; value=&quot;Slide 43 - &amp;quot;Word2vec: objective function&amp;quot;&quot;/&gt;&lt;property id=&quot;20307&quot; value=&quot;602&quot;/&gt;&lt;/object&gt;&lt;object type=&quot;3&quot; unique_id=&quot;33971&quot;&gt;&lt;property id=&quot;20148&quot; value=&quot;5&quot;/&gt;&lt;property id=&quot;20300&quot; value=&quot;Slide 44 - &amp;quot;Word2vec: objective function&amp;quot;&quot;/&gt;&lt;property id=&quot;20307&quot; value=&quot;603&quot;/&gt;&lt;/object&gt;&lt;object type=&quot;3&quot; unique_id=&quot;33972&quot;&gt;&lt;property id=&quot;20148&quot; value=&quot;5&quot;/&gt;&lt;property id=&quot;20300&quot; value=&quot;Slide 45 - &amp;quot;Word2Vec Overview with Vectors&amp;quot;&quot;/&gt;&lt;property id=&quot;20307&quot; value=&quot;604&quot;/&gt;&lt;/object&gt;&lt;object type=&quot;3&quot; unique_id=&quot;33973&quot;&gt;&lt;property id=&quot;20148&quot; value=&quot;5&quot;/&gt;&lt;property id=&quot;20300&quot; value=&quot;Slide 46 - &amp;quot;Word2Vec Overview with Vectors&amp;quot;&quot;/&gt;&lt;property id=&quot;20307&quot; value=&quot;618&quot;/&gt;&lt;/object&gt;&lt;object type=&quot;3&quot; unique_id=&quot;33974&quot;&gt;&lt;property id=&quot;20148&quot; value=&quot;5&quot;/&gt;&lt;property id=&quot;20300&quot; value=&quot;Slide 47 - &amp;quot;Word2vec: prediction function&amp;quot;&quot;/&gt;&lt;property id=&quot;20307&quot; value=&quot;606&quot;/&gt;&lt;/object&gt;&lt;object type=&quot;3&quot; unique_id=&quot;33975&quot;&gt;&lt;property id=&quot;20148&quot; value=&quot;5&quot;/&gt;&lt;property id=&quot;20300&quot; value=&quot;Slide 48 - &amp;quot;To train the model: Compute all vector gradients!&amp;quot;&quot;/&gt;&lt;property id=&quot;20307&quot; value=&quot;607&quot;/&gt;&lt;/object&gt;&lt;object type=&quot;3&quot; unique_id=&quot;33976&quot;&gt;&lt;property id=&quot;20148&quot; value=&quot;5&quot;/&gt;&lt;property id=&quot;20300&quot; value=&quot;Slide 49 - &amp;quot;Derivations of gradient&amp;quot;&quot;/&gt;&lt;property id=&quot;20307&quot; value=&quot;608&quot;/&gt;&lt;/object&gt;&lt;object type=&quot;3&quot; unique_id=&quot;33977&quot;&gt;&lt;property id=&quot;20148&quot; value=&quot;5&quot;/&gt;&lt;property id=&quot;20300&quot; value=&quot;Slide 50 - &amp;quot;Chain Rule&amp;quot;&quot;/&gt;&lt;property id=&quot;20307&quot; value=&quot;609&quot;/&gt;&lt;/object&gt;&lt;object type=&quot;3&quot; unique_id=&quot;33978&quot;&gt;&lt;property id=&quot;20148&quot; value=&quot;5&quot;/&gt;&lt;property id=&quot;20300&quot; value=&quot;Slide 51 - &amp;quot;Word2vec: More details&amp;quot;&quot;/&gt;&lt;property id=&quot;20307&quot; value=&quot;612&quot;/&gt;&lt;/object&gt;&lt;object type=&quot;3&quot; unique_id=&quot;34411&quot;&gt;&lt;property id=&quot;20148&quot; value=&quot;5&quot;/&gt;&lt;property id=&quot;20300&quot; value=&quot;Slide 35 - &amp;quot;Interesting semantic paPers emerge in the vectors&amp;quot;&quot;/&gt;&lt;property id=&quot;20307&quot; value=&quot;630&quot;/&gt;&lt;/object&gt;&lt;object type=&quot;3&quot; unique_id=&quot;34412&quot;&gt;&lt;property id=&quot;20148&quot; value=&quot;5&quot;/&gt;&lt;property id=&quot;20300&quot; value=&quot;Slide 36 - &amp;quot;Interesting syntactic paPers emerge in the vectors&amp;quot;&quot;/&gt;&lt;property id=&quot;20307&quot; value=&quot;631&quot;/&gt;&lt;/object&gt;&lt;object type=&quot;3&quot; unique_id=&quot;34413&quot;&gt;&lt;property id=&quot;20148&quot; value=&quot;5&quot;/&gt;&lt;property id=&quot;20300&quot; value=&quot;Slide 37 - &amp;quot;Interesting semantic paPers emerge in the vectors&amp;quot;&quot;/&gt;&lt;property id=&quot;20307&quot; value=&quot;63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5223</TotalTime>
  <Words>2826</Words>
  <Application>Microsoft Office PowerPoint</Application>
  <PresentationFormat>Widescreen</PresentationFormat>
  <Paragraphs>609</Paragraphs>
  <Slides>58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DejaVu Sans</vt:lpstr>
      <vt:lpstr>DejaVu Serif</vt:lpstr>
      <vt:lpstr>Georgia</vt:lpstr>
      <vt:lpstr>Times New Roman</vt:lpstr>
      <vt:lpstr>Trebuchet MS</vt:lpstr>
      <vt:lpstr>Verdana</vt:lpstr>
      <vt:lpstr>Wingdings</vt:lpstr>
      <vt:lpstr>Office Theme</vt:lpstr>
      <vt:lpstr>PowerPoint Presentation</vt:lpstr>
      <vt:lpstr>Introduction</vt:lpstr>
      <vt:lpstr>What is Natural Language Processing (NLP)?</vt:lpstr>
      <vt:lpstr>NLP Levels</vt:lpstr>
      <vt:lpstr>NLP Applications</vt:lpstr>
      <vt:lpstr>NLP in Industry</vt:lpstr>
      <vt:lpstr>Why is NLP hard?</vt:lpstr>
      <vt:lpstr>Deep Learning + NLP = Deep NLP</vt:lpstr>
      <vt:lpstr>Representations at NLP Levels: Morphology</vt:lpstr>
      <vt:lpstr>Neural word vectors - visualization</vt:lpstr>
      <vt:lpstr>Representations at NLP Levels: Syntax</vt:lpstr>
      <vt:lpstr>Representations at NLP Levels: Semantics</vt:lpstr>
      <vt:lpstr>NLP Applications: Sentiment Analysis</vt:lpstr>
      <vt:lpstr>Question Answering</vt:lpstr>
      <vt:lpstr>Machine Translation</vt:lpstr>
      <vt:lpstr>Machine Translation</vt:lpstr>
      <vt:lpstr>Representation for all levels: Vectors</vt:lpstr>
      <vt:lpstr>Word Embedding: Word2Vec</vt:lpstr>
      <vt:lpstr>How do we represent the meaning of a word?</vt:lpstr>
      <vt:lpstr>How to represent meaning in a computer?</vt:lpstr>
      <vt:lpstr>Problems with this discrete representation</vt:lpstr>
      <vt:lpstr>Representing words as discrete symbols</vt:lpstr>
      <vt:lpstr>Representing words as discrete symbols</vt:lpstr>
      <vt:lpstr>Representing words by their context</vt:lpstr>
      <vt:lpstr>Word vectors</vt:lpstr>
      <vt:lpstr>How to make neighbors represent words?</vt:lpstr>
      <vt:lpstr>Window based cooccurence matrix</vt:lpstr>
      <vt:lpstr>Window based cooccurence matrix</vt:lpstr>
      <vt:lpstr>Problems with simple cooccurrence vectors</vt:lpstr>
      <vt:lpstr>Solution: Low dimensional vectors</vt:lpstr>
      <vt:lpstr>Method 1: Dimensionality Reduction on X</vt:lpstr>
      <vt:lpstr>Simple SVD word vectors in Python</vt:lpstr>
      <vt:lpstr>Simple SVD word vectors in Python</vt:lpstr>
      <vt:lpstr>Hacks to X</vt:lpstr>
      <vt:lpstr>Interesting semantic paPers emerge in the vectors</vt:lpstr>
      <vt:lpstr>Interesting syntactic paPers emerge in the vectors</vt:lpstr>
      <vt:lpstr>Interesting semantic paPers emerge in the vectors</vt:lpstr>
      <vt:lpstr>Problems with SVD</vt:lpstr>
      <vt:lpstr>Idea: Directly learn low-dimensional word vectors</vt:lpstr>
      <vt:lpstr>Word2vec: Overview</vt:lpstr>
      <vt:lpstr>Word2vec: Overview</vt:lpstr>
      <vt:lpstr>Word2vec: Overview</vt:lpstr>
      <vt:lpstr>Word2vec: objective function</vt:lpstr>
      <vt:lpstr>Word2vec: objective function</vt:lpstr>
      <vt:lpstr>Word2Vec Overview with Vectors</vt:lpstr>
      <vt:lpstr>Word2Vec Overview with Vectors</vt:lpstr>
      <vt:lpstr>Word2vec: prediction function</vt:lpstr>
      <vt:lpstr>To train the model: Compute all vector gradients!</vt:lpstr>
      <vt:lpstr>Derivations of gradient</vt:lpstr>
      <vt:lpstr>Chain Rule</vt:lpstr>
      <vt:lpstr>Word2vec: More details</vt:lpstr>
      <vt:lpstr>Count based vs direct prediction</vt:lpstr>
      <vt:lpstr>Combining the best of both worlds: GloVe</vt:lpstr>
      <vt:lpstr>Glove results</vt:lpstr>
      <vt:lpstr>Test for linear relationships, examined by Mikolov et al. (2014)</vt:lpstr>
      <vt:lpstr>Glove Visualizations</vt:lpstr>
      <vt:lpstr>Glove Visualizations: Company - CEO</vt:lpstr>
      <vt:lpstr>Glove Visualizations: Superlatives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92</cp:revision>
  <dcterms:created xsi:type="dcterms:W3CDTF">2019-06-10T14:48:05Z</dcterms:created>
  <dcterms:modified xsi:type="dcterms:W3CDTF">2019-07-17T05:52:53Z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